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charts/style2.xml" ContentType="application/vnd.ms-office.chartstyl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drawings/drawing1.xml" ContentType="application/vnd.openxmlformats-officedocument.drawingml.chartshapes+xml"/>
  <Override PartName="/ppt/drawings/drawing2.xml" ContentType="application/vnd.openxmlformats-officedocument.drawingml.chartshap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charts/colors2.xml" ContentType="application/vnd.ms-office.chartcolorstyl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charts/colors1.xml" ContentType="application/vnd.ms-office.chartcolorstyle+xml"/>
  <Override PartName="/ppt/slideLayouts/slideLayout10.xml" ContentType="application/vnd.openxmlformats-officedocument.presentationml.slideLayout+xml"/>
  <Default Extension="gif" ContentType="image/gif"/>
  <Override PartName="/ppt/charts/chart3.xml" ContentType="application/vnd.openxmlformats-officedocument.drawingml.char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drawings/drawing3.xml" ContentType="application/vnd.openxmlformats-officedocument.drawingml.chartshapes+xml"/>
  <Override PartName="/ppt/charts/style1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7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7" r:id="rId8"/>
    <p:sldId id="269" r:id="rId9"/>
    <p:sldId id="268" r:id="rId10"/>
    <p:sldId id="265" r:id="rId11"/>
    <p:sldId id="280" r:id="rId12"/>
    <p:sldId id="270" r:id="rId13"/>
    <p:sldId id="275" r:id="rId14"/>
    <p:sldId id="276" r:id="rId15"/>
    <p:sldId id="278" r:id="rId16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2" autoAdjust="0"/>
    <p:restoredTop sz="94660"/>
  </p:normalViewPr>
  <p:slideViewPr>
    <p:cSldViewPr snapToGrid="0">
      <p:cViewPr>
        <p:scale>
          <a:sx n="100" d="100"/>
          <a:sy n="100" d="100"/>
        </p:scale>
        <p:origin x="14" y="23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openxmlformats.org/officeDocument/2006/relationships/chartUserShapes" Target="../drawings/drawing1.xml"/><Relationship Id="rId1" Type="http://schemas.openxmlformats.org/officeDocument/2006/relationships/oleObject" Target="file:///F:\dysk%20%20z%20danymi\sciagniete%202\Metody%20numeryczne\Metody%20numeryczne\Projekt\czesc1\data\3%20i%207%201018%20Steel.xlsx" TargetMode="External"/><Relationship Id="rId4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openxmlformats.org/officeDocument/2006/relationships/chartUserShapes" Target="../drawings/drawing2.xml"/><Relationship Id="rId1" Type="http://schemas.openxmlformats.org/officeDocument/2006/relationships/oleObject" Target="file:///F:\dysk%20%20z%20danymi\sciagniete%202\Metody%20numeryczne\Metody%20numeryczne\Projekt\czesc1\data\3%201018%201117%20Steel.xlsx" TargetMode="External"/><Relationship Id="rId4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3.xml"/><Relationship Id="rId1" Type="http://schemas.openxmlformats.org/officeDocument/2006/relationships/oleObject" Target="file:///C:\Users\Dawid\Downloads\Metody%20numeryczne\Metody%20numeryczne\Projekt\czesc2\graphs\3%20i%207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pl-PL"/>
  <c:chart>
    <c:autoTitleDeleted val="1"/>
    <c:plotArea>
      <c:layout>
        <c:manualLayout>
          <c:layoutTarget val="inner"/>
          <c:xMode val="edge"/>
          <c:yMode val="edge"/>
          <c:x val="9.5920567290465414E-2"/>
          <c:y val="6.1187890306815103E-2"/>
          <c:w val="0.88858026828864367"/>
          <c:h val="0.88141216399674138"/>
        </c:manualLayout>
      </c:layout>
      <c:lineChart>
        <c:grouping val="standard"/>
        <c:ser>
          <c:idx val="0"/>
          <c:order val="0"/>
          <c:tx>
            <c:strRef>
              <c:f>'[3 i 7 1018 Steel.xlsx]Arkusz1'!$G$3</c:f>
              <c:strCache>
                <c:ptCount val="1"/>
                <c:pt idx="0">
                  <c:v>3 amp Torque[Nm] 1018 Steel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'[3 i 7 1018 Steel.xlsx]Arkusz1'!$F$4:$F$22</c:f>
              <c:numCache>
                <c:formatCode>General</c:formatCode>
                <c:ptCount val="19"/>
                <c:pt idx="0">
                  <c:v>0</c:v>
                </c:pt>
                <c:pt idx="1">
                  <c:v>20</c:v>
                </c:pt>
                <c:pt idx="2">
                  <c:v>40</c:v>
                </c:pt>
                <c:pt idx="3">
                  <c:v>60</c:v>
                </c:pt>
                <c:pt idx="4">
                  <c:v>80</c:v>
                </c:pt>
                <c:pt idx="5">
                  <c:v>100</c:v>
                </c:pt>
                <c:pt idx="6">
                  <c:v>120</c:v>
                </c:pt>
                <c:pt idx="7">
                  <c:v>140</c:v>
                </c:pt>
                <c:pt idx="8">
                  <c:v>160</c:v>
                </c:pt>
                <c:pt idx="9">
                  <c:v>180</c:v>
                </c:pt>
                <c:pt idx="10">
                  <c:v>200</c:v>
                </c:pt>
                <c:pt idx="11">
                  <c:v>220</c:v>
                </c:pt>
                <c:pt idx="12">
                  <c:v>240</c:v>
                </c:pt>
                <c:pt idx="13">
                  <c:v>260</c:v>
                </c:pt>
                <c:pt idx="14">
                  <c:v>280</c:v>
                </c:pt>
                <c:pt idx="15">
                  <c:v>300</c:v>
                </c:pt>
                <c:pt idx="16">
                  <c:v>320</c:v>
                </c:pt>
                <c:pt idx="17">
                  <c:v>340</c:v>
                </c:pt>
                <c:pt idx="18">
                  <c:v>360</c:v>
                </c:pt>
              </c:numCache>
            </c:numRef>
          </c:cat>
          <c:val>
            <c:numRef>
              <c:f>'[3 i 7 1018 Steel.xlsx]Arkusz1'!$G$4:$G$22</c:f>
              <c:numCache>
                <c:formatCode>General</c:formatCode>
                <c:ptCount val="19"/>
                <c:pt idx="0">
                  <c:v>1.2288053038926705E-4</c:v>
                </c:pt>
                <c:pt idx="1">
                  <c:v>4.7840375675097897E-3</c:v>
                </c:pt>
                <c:pt idx="2">
                  <c:v>-3.7589688299323526E-3</c:v>
                </c:pt>
                <c:pt idx="3">
                  <c:v>-8.3069051544209594E-4</c:v>
                </c:pt>
                <c:pt idx="4">
                  <c:v>5.834649580362534E-3</c:v>
                </c:pt>
                <c:pt idx="5">
                  <c:v>-8.1542380851947933E-3</c:v>
                </c:pt>
                <c:pt idx="6">
                  <c:v>-1.3631448806798805E-4</c:v>
                </c:pt>
                <c:pt idx="7">
                  <c:v>5.2969688702073419E-3</c:v>
                </c:pt>
                <c:pt idx="8">
                  <c:v>-4.5254743065794483E-3</c:v>
                </c:pt>
                <c:pt idx="9">
                  <c:v>-1.2981489528799905E-3</c:v>
                </c:pt>
                <c:pt idx="10">
                  <c:v>4.2876101556060635E-3</c:v>
                </c:pt>
                <c:pt idx="11">
                  <c:v>-2.23364586191984E-3</c:v>
                </c:pt>
                <c:pt idx="12">
                  <c:v>4.2732786640255838E-3</c:v>
                </c:pt>
                <c:pt idx="13">
                  <c:v>9.2052167199894695E-3</c:v>
                </c:pt>
                <c:pt idx="14">
                  <c:v>-2.907640084803511E-3</c:v>
                </c:pt>
                <c:pt idx="15">
                  <c:v>1.3220112978785605E-3</c:v>
                </c:pt>
                <c:pt idx="16">
                  <c:v>4.9923871642865332E-3</c:v>
                </c:pt>
                <c:pt idx="17">
                  <c:v>-8.4592961236776669E-3</c:v>
                </c:pt>
                <c:pt idx="18">
                  <c:v>7.573402764451206E-4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CB58-42CB-ABC5-BF193C51AED1}"/>
            </c:ext>
          </c:extLst>
        </c:ser>
        <c:ser>
          <c:idx val="1"/>
          <c:order val="1"/>
          <c:tx>
            <c:strRef>
              <c:f>'[3 i 7 1018 Steel.xlsx]Arkusz1'!$H$3</c:f>
              <c:strCache>
                <c:ptCount val="1"/>
                <c:pt idx="0">
                  <c:v>7 amp Torque[Nm] 1018 Steel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'[3 i 7 1018 Steel.xlsx]Arkusz1'!$F$4:$F$22</c:f>
              <c:numCache>
                <c:formatCode>General</c:formatCode>
                <c:ptCount val="19"/>
                <c:pt idx="0">
                  <c:v>0</c:v>
                </c:pt>
                <c:pt idx="1">
                  <c:v>20</c:v>
                </c:pt>
                <c:pt idx="2">
                  <c:v>40</c:v>
                </c:pt>
                <c:pt idx="3">
                  <c:v>60</c:v>
                </c:pt>
                <c:pt idx="4">
                  <c:v>80</c:v>
                </c:pt>
                <c:pt idx="5">
                  <c:v>100</c:v>
                </c:pt>
                <c:pt idx="6">
                  <c:v>120</c:v>
                </c:pt>
                <c:pt idx="7">
                  <c:v>140</c:v>
                </c:pt>
                <c:pt idx="8">
                  <c:v>160</c:v>
                </c:pt>
                <c:pt idx="9">
                  <c:v>180</c:v>
                </c:pt>
                <c:pt idx="10">
                  <c:v>200</c:v>
                </c:pt>
                <c:pt idx="11">
                  <c:v>220</c:v>
                </c:pt>
                <c:pt idx="12">
                  <c:v>240</c:v>
                </c:pt>
                <c:pt idx="13">
                  <c:v>260</c:v>
                </c:pt>
                <c:pt idx="14">
                  <c:v>280</c:v>
                </c:pt>
                <c:pt idx="15">
                  <c:v>300</c:v>
                </c:pt>
                <c:pt idx="16">
                  <c:v>320</c:v>
                </c:pt>
                <c:pt idx="17">
                  <c:v>340</c:v>
                </c:pt>
                <c:pt idx="18">
                  <c:v>360</c:v>
                </c:pt>
              </c:numCache>
            </c:numRef>
          </c:cat>
          <c:val>
            <c:numRef>
              <c:f>'[3 i 7 1018 Steel.xlsx]Arkusz1'!$H$4:$H$22</c:f>
              <c:numCache>
                <c:formatCode>General</c:formatCode>
                <c:ptCount val="19"/>
                <c:pt idx="0">
                  <c:v>3.020879137935741E-4</c:v>
                </c:pt>
                <c:pt idx="1">
                  <c:v>4.7657600201652514E-3</c:v>
                </c:pt>
                <c:pt idx="2">
                  <c:v>-3.8319136680139017E-3</c:v>
                </c:pt>
                <c:pt idx="3">
                  <c:v>-8.2072899392748053E-4</c:v>
                </c:pt>
                <c:pt idx="4">
                  <c:v>5.8212066761655218E-3</c:v>
                </c:pt>
                <c:pt idx="5">
                  <c:v>-8.1674990304459513E-3</c:v>
                </c:pt>
                <c:pt idx="6">
                  <c:v>-1.3289856845937912E-4</c:v>
                </c:pt>
                <c:pt idx="7">
                  <c:v>5.2502443625633832E-3</c:v>
                </c:pt>
                <c:pt idx="8">
                  <c:v>-4.5129117674048702E-3</c:v>
                </c:pt>
                <c:pt idx="9">
                  <c:v>-1.1467450438371505E-3</c:v>
                </c:pt>
                <c:pt idx="10">
                  <c:v>4.2857751469677621E-3</c:v>
                </c:pt>
                <c:pt idx="11">
                  <c:v>-2.2634927694455127E-3</c:v>
                </c:pt>
                <c:pt idx="12">
                  <c:v>4.321113987012062E-3</c:v>
                </c:pt>
                <c:pt idx="13">
                  <c:v>9.2131066362219349E-3</c:v>
                </c:pt>
                <c:pt idx="14">
                  <c:v>-2.9608770391099911E-3</c:v>
                </c:pt>
                <c:pt idx="15">
                  <c:v>1.3935697287084604E-3</c:v>
                </c:pt>
                <c:pt idx="16">
                  <c:v>5.0078019137860504E-3</c:v>
                </c:pt>
                <c:pt idx="17">
                  <c:v>-8.3773187594110305E-3</c:v>
                </c:pt>
                <c:pt idx="18">
                  <c:v>9.0444469962652795E-4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CB58-42CB-ABC5-BF193C51AED1}"/>
            </c:ext>
          </c:extLst>
        </c:ser>
        <c:marker val="1"/>
        <c:axId val="95472256"/>
        <c:axId val="95560064"/>
      </c:lineChart>
      <c:catAx>
        <c:axId val="95472256"/>
        <c:scaling>
          <c:orientation val="minMax"/>
        </c:scaling>
        <c:axPos val="b"/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95560064"/>
        <c:crosses val="autoZero"/>
        <c:auto val="1"/>
        <c:lblAlgn val="ctr"/>
        <c:lblOffset val="100"/>
      </c:catAx>
      <c:valAx>
        <c:axId val="95560064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954722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legend>
    <c:plotVisOnly val="1"/>
    <c:dispBlanksAs val="gap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1"/>
  <c:userShapes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pl-PL"/>
  <c:chart>
    <c:plotArea>
      <c:layout>
        <c:manualLayout>
          <c:layoutTarget val="inner"/>
          <c:xMode val="edge"/>
          <c:yMode val="edge"/>
          <c:x val="0.12185988831932917"/>
          <c:y val="6.4877833452636646E-2"/>
          <c:w val="0.80445024260796871"/>
          <c:h val="0.84348107177393328"/>
        </c:manualLayout>
      </c:layout>
      <c:lineChart>
        <c:grouping val="standard"/>
        <c:ser>
          <c:idx val="0"/>
          <c:order val="0"/>
          <c:tx>
            <c:strRef>
              <c:f>'[3 1018 1117 Steel.xlsx]Arkusz1'!$G$3</c:f>
              <c:strCache>
                <c:ptCount val="1"/>
                <c:pt idx="0">
                  <c:v>3 amp Torque[Nm] 1018 Steel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'[3 1018 1117 Steel.xlsx]Arkusz1'!$F$4:$F$22</c:f>
              <c:numCache>
                <c:formatCode>General</c:formatCode>
                <c:ptCount val="19"/>
                <c:pt idx="0">
                  <c:v>0</c:v>
                </c:pt>
                <c:pt idx="1">
                  <c:v>20</c:v>
                </c:pt>
                <c:pt idx="2">
                  <c:v>40</c:v>
                </c:pt>
                <c:pt idx="3">
                  <c:v>60</c:v>
                </c:pt>
                <c:pt idx="4">
                  <c:v>80</c:v>
                </c:pt>
                <c:pt idx="5">
                  <c:v>100</c:v>
                </c:pt>
                <c:pt idx="6">
                  <c:v>120</c:v>
                </c:pt>
                <c:pt idx="7">
                  <c:v>140</c:v>
                </c:pt>
                <c:pt idx="8">
                  <c:v>160</c:v>
                </c:pt>
                <c:pt idx="9">
                  <c:v>180</c:v>
                </c:pt>
                <c:pt idx="10">
                  <c:v>200</c:v>
                </c:pt>
                <c:pt idx="11">
                  <c:v>220</c:v>
                </c:pt>
                <c:pt idx="12">
                  <c:v>240</c:v>
                </c:pt>
                <c:pt idx="13">
                  <c:v>260</c:v>
                </c:pt>
                <c:pt idx="14">
                  <c:v>280</c:v>
                </c:pt>
                <c:pt idx="15">
                  <c:v>300</c:v>
                </c:pt>
                <c:pt idx="16">
                  <c:v>320</c:v>
                </c:pt>
                <c:pt idx="17">
                  <c:v>340</c:v>
                </c:pt>
                <c:pt idx="18">
                  <c:v>360</c:v>
                </c:pt>
              </c:numCache>
            </c:numRef>
          </c:cat>
          <c:val>
            <c:numRef>
              <c:f>'[3 1018 1117 Steel.xlsx]Arkusz1'!$G$4:$G$22</c:f>
              <c:numCache>
                <c:formatCode>General</c:formatCode>
                <c:ptCount val="19"/>
                <c:pt idx="0">
                  <c:v>1.22880530389267E-4</c:v>
                </c:pt>
                <c:pt idx="1">
                  <c:v>4.784037567509788E-3</c:v>
                </c:pt>
                <c:pt idx="2">
                  <c:v>-3.7589688299323517E-3</c:v>
                </c:pt>
                <c:pt idx="3">
                  <c:v>-8.3069051544209561E-4</c:v>
                </c:pt>
                <c:pt idx="4">
                  <c:v>5.834649580362534E-3</c:v>
                </c:pt>
                <c:pt idx="5">
                  <c:v>-8.1542380851947899E-3</c:v>
                </c:pt>
                <c:pt idx="6">
                  <c:v>-1.3631448806798803E-4</c:v>
                </c:pt>
                <c:pt idx="7">
                  <c:v>5.2969688702073402E-3</c:v>
                </c:pt>
                <c:pt idx="8">
                  <c:v>-4.5254743065794483E-3</c:v>
                </c:pt>
                <c:pt idx="9">
                  <c:v>-1.29814895287999E-3</c:v>
                </c:pt>
                <c:pt idx="10">
                  <c:v>4.2876101556060617E-3</c:v>
                </c:pt>
                <c:pt idx="11">
                  <c:v>-2.23364586191984E-3</c:v>
                </c:pt>
                <c:pt idx="12">
                  <c:v>4.2732786640255821E-3</c:v>
                </c:pt>
                <c:pt idx="13">
                  <c:v>9.2052167199894695E-3</c:v>
                </c:pt>
                <c:pt idx="14">
                  <c:v>-2.9076400848035101E-3</c:v>
                </c:pt>
                <c:pt idx="15">
                  <c:v>1.32201129787856E-3</c:v>
                </c:pt>
                <c:pt idx="16">
                  <c:v>4.9923871642865315E-3</c:v>
                </c:pt>
                <c:pt idx="17">
                  <c:v>-8.4592961236776669E-3</c:v>
                </c:pt>
                <c:pt idx="18">
                  <c:v>7.5734027644512049E-4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B531-4A58-9333-7F3DF4A16DDE}"/>
            </c:ext>
          </c:extLst>
        </c:ser>
        <c:ser>
          <c:idx val="1"/>
          <c:order val="1"/>
          <c:tx>
            <c:strRef>
              <c:f>'[3 1018 1117 Steel.xlsx]Arkusz1'!$H$3</c:f>
              <c:strCache>
                <c:ptCount val="1"/>
                <c:pt idx="0">
                  <c:v>3 amp Torque[Nm] 1117 Steel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'[3 1018 1117 Steel.xlsx]Arkusz1'!$F$4:$F$22</c:f>
              <c:numCache>
                <c:formatCode>General</c:formatCode>
                <c:ptCount val="19"/>
                <c:pt idx="0">
                  <c:v>0</c:v>
                </c:pt>
                <c:pt idx="1">
                  <c:v>20</c:v>
                </c:pt>
                <c:pt idx="2">
                  <c:v>40</c:v>
                </c:pt>
                <c:pt idx="3">
                  <c:v>60</c:v>
                </c:pt>
                <c:pt idx="4">
                  <c:v>80</c:v>
                </c:pt>
                <c:pt idx="5">
                  <c:v>100</c:v>
                </c:pt>
                <c:pt idx="6">
                  <c:v>120</c:v>
                </c:pt>
                <c:pt idx="7">
                  <c:v>140</c:v>
                </c:pt>
                <c:pt idx="8">
                  <c:v>160</c:v>
                </c:pt>
                <c:pt idx="9">
                  <c:v>180</c:v>
                </c:pt>
                <c:pt idx="10">
                  <c:v>200</c:v>
                </c:pt>
                <c:pt idx="11">
                  <c:v>220</c:v>
                </c:pt>
                <c:pt idx="12">
                  <c:v>240</c:v>
                </c:pt>
                <c:pt idx="13">
                  <c:v>260</c:v>
                </c:pt>
                <c:pt idx="14">
                  <c:v>280</c:v>
                </c:pt>
                <c:pt idx="15">
                  <c:v>300</c:v>
                </c:pt>
                <c:pt idx="16">
                  <c:v>320</c:v>
                </c:pt>
                <c:pt idx="17">
                  <c:v>340</c:v>
                </c:pt>
                <c:pt idx="18">
                  <c:v>360</c:v>
                </c:pt>
              </c:numCache>
            </c:numRef>
          </c:cat>
          <c:val>
            <c:numRef>
              <c:f>'[3 1018 1117 Steel.xlsx]Arkusz1'!$H$4:$H$22</c:f>
              <c:numCache>
                <c:formatCode>General</c:formatCode>
                <c:ptCount val="19"/>
                <c:pt idx="0">
                  <c:v>1.2562950841096005E-4</c:v>
                </c:pt>
                <c:pt idx="1">
                  <c:v>4.7965567213114719E-3</c:v>
                </c:pt>
                <c:pt idx="2">
                  <c:v>-3.7743601249741001E-3</c:v>
                </c:pt>
                <c:pt idx="3">
                  <c:v>-8.3114574248217929E-4</c:v>
                </c:pt>
                <c:pt idx="4">
                  <c:v>5.8541377367805885E-3</c:v>
                </c:pt>
                <c:pt idx="5">
                  <c:v>-8.1848771830308458E-3</c:v>
                </c:pt>
                <c:pt idx="6">
                  <c:v>-1.3492138561550007E-4</c:v>
                </c:pt>
                <c:pt idx="7">
                  <c:v>5.3132223485045918E-3</c:v>
                </c:pt>
                <c:pt idx="8">
                  <c:v>-4.5358881828586025E-3</c:v>
                </c:pt>
                <c:pt idx="9">
                  <c:v>-1.3027002062101301E-3</c:v>
                </c:pt>
                <c:pt idx="10">
                  <c:v>4.2891013992058732E-3</c:v>
                </c:pt>
                <c:pt idx="11">
                  <c:v>-2.2361114248659608E-3</c:v>
                </c:pt>
                <c:pt idx="12">
                  <c:v>4.2918234112973522E-3</c:v>
                </c:pt>
                <c:pt idx="13">
                  <c:v>9.2404791087061598E-3</c:v>
                </c:pt>
                <c:pt idx="14">
                  <c:v>-2.9132389261883702E-3</c:v>
                </c:pt>
                <c:pt idx="15">
                  <c:v>1.3350748391567809E-3</c:v>
                </c:pt>
                <c:pt idx="16">
                  <c:v>5.0050322930430321E-3</c:v>
                </c:pt>
                <c:pt idx="17">
                  <c:v>-8.4848274968826898E-3</c:v>
                </c:pt>
                <c:pt idx="18">
                  <c:v>7.5937519536697722E-4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B531-4A58-9333-7F3DF4A16DDE}"/>
            </c:ext>
          </c:extLst>
        </c:ser>
        <c:marker val="1"/>
        <c:axId val="104975360"/>
        <c:axId val="104981248"/>
      </c:lineChart>
      <c:catAx>
        <c:axId val="104975360"/>
        <c:scaling>
          <c:orientation val="minMax"/>
        </c:scaling>
        <c:axPos val="b"/>
        <c:numFmt formatCode="General" sourceLinked="1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04981248"/>
        <c:crosses val="autoZero"/>
        <c:auto val="1"/>
        <c:lblAlgn val="ctr"/>
        <c:lblOffset val="100"/>
      </c:catAx>
      <c:valAx>
        <c:axId val="104981248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049753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legend>
    <c:plotVisOnly val="1"/>
    <c:dispBlanksAs val="gap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1"/>
  <c:userShapes r:id="rId2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pl-PL"/>
  <c:chart>
    <c:plotArea>
      <c:layout>
        <c:manualLayout>
          <c:layoutTarget val="inner"/>
          <c:xMode val="edge"/>
          <c:yMode val="edge"/>
          <c:x val="4.5004453782010186E-2"/>
          <c:y val="8.5718353002484898E-2"/>
          <c:w val="0.87646695586928947"/>
          <c:h val="0.89635990416452183"/>
        </c:manualLayout>
      </c:layout>
      <c:lineChart>
        <c:grouping val="standard"/>
        <c:ser>
          <c:idx val="0"/>
          <c:order val="0"/>
          <c:tx>
            <c:v>3 amp</c:v>
          </c:tx>
          <c:spPr>
            <a:ln w="44450"/>
          </c:spPr>
          <c:marker>
            <c:symbol val="none"/>
          </c:marker>
          <c:cat>
            <c:numRef>
              <c:f>Arkusz1!$F$4:$F$40</c:f>
              <c:numCache>
                <c:formatCode>General</c:formatCode>
                <c:ptCount val="37"/>
                <c:pt idx="0">
                  <c:v>0</c:v>
                </c:pt>
                <c:pt idx="1">
                  <c:v>10</c:v>
                </c:pt>
                <c:pt idx="2">
                  <c:v>20</c:v>
                </c:pt>
                <c:pt idx="3">
                  <c:v>30</c:v>
                </c:pt>
                <c:pt idx="4">
                  <c:v>40</c:v>
                </c:pt>
                <c:pt idx="5">
                  <c:v>50</c:v>
                </c:pt>
                <c:pt idx="6">
                  <c:v>60</c:v>
                </c:pt>
                <c:pt idx="7">
                  <c:v>70</c:v>
                </c:pt>
                <c:pt idx="8">
                  <c:v>80</c:v>
                </c:pt>
                <c:pt idx="9">
                  <c:v>90</c:v>
                </c:pt>
                <c:pt idx="10">
                  <c:v>100</c:v>
                </c:pt>
                <c:pt idx="11">
                  <c:v>110</c:v>
                </c:pt>
                <c:pt idx="12">
                  <c:v>120</c:v>
                </c:pt>
                <c:pt idx="13">
                  <c:v>130</c:v>
                </c:pt>
                <c:pt idx="14">
                  <c:v>140</c:v>
                </c:pt>
                <c:pt idx="15">
                  <c:v>150</c:v>
                </c:pt>
                <c:pt idx="16">
                  <c:v>160</c:v>
                </c:pt>
                <c:pt idx="17">
                  <c:v>170</c:v>
                </c:pt>
                <c:pt idx="18">
                  <c:v>180</c:v>
                </c:pt>
                <c:pt idx="19">
                  <c:v>190</c:v>
                </c:pt>
                <c:pt idx="20">
                  <c:v>200</c:v>
                </c:pt>
                <c:pt idx="21">
                  <c:v>210</c:v>
                </c:pt>
                <c:pt idx="22">
                  <c:v>220</c:v>
                </c:pt>
                <c:pt idx="23">
                  <c:v>230</c:v>
                </c:pt>
                <c:pt idx="24">
                  <c:v>240</c:v>
                </c:pt>
                <c:pt idx="25">
                  <c:v>250</c:v>
                </c:pt>
                <c:pt idx="26">
                  <c:v>260</c:v>
                </c:pt>
                <c:pt idx="27">
                  <c:v>270</c:v>
                </c:pt>
                <c:pt idx="28">
                  <c:v>280</c:v>
                </c:pt>
                <c:pt idx="29">
                  <c:v>290</c:v>
                </c:pt>
                <c:pt idx="30">
                  <c:v>300</c:v>
                </c:pt>
                <c:pt idx="31">
                  <c:v>310</c:v>
                </c:pt>
                <c:pt idx="32">
                  <c:v>320</c:v>
                </c:pt>
                <c:pt idx="33">
                  <c:v>330</c:v>
                </c:pt>
                <c:pt idx="34">
                  <c:v>340</c:v>
                </c:pt>
                <c:pt idx="35">
                  <c:v>350</c:v>
                </c:pt>
                <c:pt idx="36">
                  <c:v>360</c:v>
                </c:pt>
              </c:numCache>
            </c:numRef>
          </c:cat>
          <c:val>
            <c:numRef>
              <c:f>Arkusz1!$G$4:$G$40</c:f>
              <c:numCache>
                <c:formatCode>General</c:formatCode>
                <c:ptCount val="37"/>
                <c:pt idx="0">
                  <c:v>1.22880530389267E-4</c:v>
                </c:pt>
                <c:pt idx="1">
                  <c:v>-4.695774366317699E-3</c:v>
                </c:pt>
                <c:pt idx="2">
                  <c:v>4.5142366175943199E-3</c:v>
                </c:pt>
                <c:pt idx="3">
                  <c:v>4.7106511629260218E-4</c:v>
                </c:pt>
                <c:pt idx="4">
                  <c:v>-3.7598254957131E-3</c:v>
                </c:pt>
                <c:pt idx="5">
                  <c:v>-1.7376970368131802E-4</c:v>
                </c:pt>
                <c:pt idx="6">
                  <c:v>-9.071773006210529E-4</c:v>
                </c:pt>
                <c:pt idx="7">
                  <c:v>-4.3850950796775401E-3</c:v>
                </c:pt>
                <c:pt idx="8">
                  <c:v>5.8348140565059881E-3</c:v>
                </c:pt>
                <c:pt idx="9">
                  <c:v>-4.7093641911437328E-4</c:v>
                </c:pt>
                <c:pt idx="10">
                  <c:v>-8.1547348165695536E-3</c:v>
                </c:pt>
                <c:pt idx="11">
                  <c:v>3.0743671999355305E-3</c:v>
                </c:pt>
                <c:pt idx="12">
                  <c:v>-3.6790694177265404E-4</c:v>
                </c:pt>
                <c:pt idx="13">
                  <c:v>-3.3473192367561703E-3</c:v>
                </c:pt>
                <c:pt idx="14">
                  <c:v>4.339989716019621E-3</c:v>
                </c:pt>
                <c:pt idx="15">
                  <c:v>-1.3616932361187502E-3</c:v>
                </c:pt>
                <c:pt idx="16">
                  <c:v>-4.628823700173622E-3</c:v>
                </c:pt>
                <c:pt idx="17">
                  <c:v>5.0472893939940821E-3</c:v>
                </c:pt>
                <c:pt idx="18">
                  <c:v>1.20665839564905E-3</c:v>
                </c:pt>
                <c:pt idx="19">
                  <c:v>-5.8943213777975893E-3</c:v>
                </c:pt>
                <c:pt idx="20">
                  <c:v>4.2874639689610807E-3</c:v>
                </c:pt>
                <c:pt idx="21">
                  <c:v>1.9510307589844602E-4</c:v>
                </c:pt>
                <c:pt idx="22">
                  <c:v>-2.2812874197547001E-3</c:v>
                </c:pt>
                <c:pt idx="23">
                  <c:v>1.3033673744667306E-4</c:v>
                </c:pt>
                <c:pt idx="24">
                  <c:v>2.3181049940550601E-3</c:v>
                </c:pt>
                <c:pt idx="25">
                  <c:v>-4.8937239699866604E-3</c:v>
                </c:pt>
                <c:pt idx="26">
                  <c:v>7.9149956003900408E-3</c:v>
                </c:pt>
                <c:pt idx="27">
                  <c:v>7.1726473878291821E-4</c:v>
                </c:pt>
                <c:pt idx="28">
                  <c:v>-3.09662018143085E-3</c:v>
                </c:pt>
                <c:pt idx="29">
                  <c:v>5.2407191432697221E-3</c:v>
                </c:pt>
                <c:pt idx="30">
                  <c:v>4.1923023739651405E-4</c:v>
                </c:pt>
                <c:pt idx="31">
                  <c:v>-5.520675130912811E-3</c:v>
                </c:pt>
                <c:pt idx="32">
                  <c:v>3.3250714819917605E-3</c:v>
                </c:pt>
                <c:pt idx="33">
                  <c:v>-1.2055934427946397E-3</c:v>
                </c:pt>
                <c:pt idx="34">
                  <c:v>-8.4593203289611216E-3</c:v>
                </c:pt>
                <c:pt idx="35">
                  <c:v>5.3635384390165394E-3</c:v>
                </c:pt>
                <c:pt idx="36">
                  <c:v>-2.7830757747082605E-3</c:v>
                </c:pt>
              </c:numCache>
            </c:numRef>
          </c:val>
        </c:ser>
        <c:ser>
          <c:idx val="1"/>
          <c:order val="1"/>
          <c:tx>
            <c:v>7 amp</c:v>
          </c:tx>
          <c:spPr>
            <a:ln w="44450"/>
          </c:spPr>
          <c:marker>
            <c:symbol val="none"/>
          </c:marker>
          <c:val>
            <c:numRef>
              <c:f>Arkusz1!$H$4:$H$40</c:f>
              <c:numCache>
                <c:formatCode>General</c:formatCode>
                <c:ptCount val="37"/>
                <c:pt idx="0">
                  <c:v>3.0208890130004203E-4</c:v>
                </c:pt>
                <c:pt idx="1">
                  <c:v>-4.6976917059934507E-3</c:v>
                </c:pt>
                <c:pt idx="2">
                  <c:v>4.4934465536064002E-3</c:v>
                </c:pt>
                <c:pt idx="3">
                  <c:v>4.1010568911954606E-4</c:v>
                </c:pt>
                <c:pt idx="4">
                  <c:v>-3.8341090828251509E-3</c:v>
                </c:pt>
                <c:pt idx="5">
                  <c:v>-2.7700698791662307E-4</c:v>
                </c:pt>
                <c:pt idx="6">
                  <c:v>-8.8201462010847539E-4</c:v>
                </c:pt>
                <c:pt idx="7">
                  <c:v>-4.3390676924488615E-3</c:v>
                </c:pt>
                <c:pt idx="8">
                  <c:v>5.8212414458796123E-3</c:v>
                </c:pt>
                <c:pt idx="9">
                  <c:v>-3.7182679475849411E-4</c:v>
                </c:pt>
                <c:pt idx="10">
                  <c:v>-8.1678871070021419E-3</c:v>
                </c:pt>
                <c:pt idx="11">
                  <c:v>3.0466810348160904E-3</c:v>
                </c:pt>
                <c:pt idx="12">
                  <c:v>-3.6457590106531504E-4</c:v>
                </c:pt>
                <c:pt idx="13">
                  <c:v>-3.2895464173404109E-3</c:v>
                </c:pt>
                <c:pt idx="14">
                  <c:v>4.3196933526119113E-3</c:v>
                </c:pt>
                <c:pt idx="15">
                  <c:v>-1.4332697748619002E-3</c:v>
                </c:pt>
                <c:pt idx="16">
                  <c:v>-4.6226313041770996E-3</c:v>
                </c:pt>
                <c:pt idx="17">
                  <c:v>5.00762427437609E-3</c:v>
                </c:pt>
                <c:pt idx="18">
                  <c:v>1.3327809615228106E-3</c:v>
                </c:pt>
                <c:pt idx="19">
                  <c:v>-5.8996900375347513E-3</c:v>
                </c:pt>
                <c:pt idx="20">
                  <c:v>4.2854781260833908E-3</c:v>
                </c:pt>
                <c:pt idx="21">
                  <c:v>2.627670704434941E-4</c:v>
                </c:pt>
                <c:pt idx="22">
                  <c:v>-2.3500380917882398E-3</c:v>
                </c:pt>
                <c:pt idx="23">
                  <c:v>1.6082462762537504E-4</c:v>
                </c:pt>
                <c:pt idx="24">
                  <c:v>2.3162101901365497E-3</c:v>
                </c:pt>
                <c:pt idx="25">
                  <c:v>-4.9813795678664806E-3</c:v>
                </c:pt>
                <c:pt idx="26">
                  <c:v>7.9089258253775222E-3</c:v>
                </c:pt>
                <c:pt idx="27">
                  <c:v>6.8285430090234611E-4</c:v>
                </c:pt>
                <c:pt idx="28">
                  <c:v>-3.1115923115277106E-3</c:v>
                </c:pt>
                <c:pt idx="29">
                  <c:v>5.2070377438640809E-3</c:v>
                </c:pt>
                <c:pt idx="30">
                  <c:v>4.8362788342664714E-4</c:v>
                </c:pt>
                <c:pt idx="31">
                  <c:v>-5.5283772512385301E-3</c:v>
                </c:pt>
                <c:pt idx="32">
                  <c:v>3.3761086467859205E-3</c:v>
                </c:pt>
                <c:pt idx="33">
                  <c:v>-1.1970474050341001E-3</c:v>
                </c:pt>
                <c:pt idx="34">
                  <c:v>-8.3771779213139604E-3</c:v>
                </c:pt>
                <c:pt idx="35">
                  <c:v>5.3495917693989611E-3</c:v>
                </c:pt>
                <c:pt idx="36">
                  <c:v>-2.6000915956763413E-3</c:v>
                </c:pt>
              </c:numCache>
            </c:numRef>
          </c:val>
        </c:ser>
        <c:marker val="1"/>
        <c:axId val="105031552"/>
        <c:axId val="105033088"/>
      </c:lineChart>
      <c:catAx>
        <c:axId val="105031552"/>
        <c:scaling>
          <c:orientation val="minMax"/>
        </c:scaling>
        <c:axPos val="b"/>
        <c:numFmt formatCode="General" sourceLinked="1"/>
        <c:tickLblPos val="nextTo"/>
        <c:crossAx val="105033088"/>
        <c:crosses val="autoZero"/>
        <c:auto val="1"/>
        <c:lblAlgn val="ctr"/>
        <c:lblOffset val="100"/>
      </c:catAx>
      <c:valAx>
        <c:axId val="105033088"/>
        <c:scaling>
          <c:orientation val="minMax"/>
          <c:max val="1.0000000000000005E-2"/>
          <c:min val="-1.0000000000000005E-2"/>
        </c:scaling>
        <c:axPos val="l"/>
        <c:majorGridlines/>
        <c:numFmt formatCode="General" sourceLinked="1"/>
        <c:tickLblPos val="nextTo"/>
        <c:txPr>
          <a:bodyPr/>
          <a:lstStyle/>
          <a:p>
            <a:pPr>
              <a:defRPr sz="1400" baseline="0"/>
            </a:pPr>
            <a:endParaRPr lang="pl-PL"/>
          </a:p>
        </c:txPr>
        <c:crossAx val="105031552"/>
        <c:crosses val="autoZero"/>
        <c:crossBetween val="between"/>
        <c:majorUnit val="1.0000000000000011E-3"/>
      </c:valAx>
    </c:plotArea>
    <c:legend>
      <c:legendPos val="r"/>
      <c:layout>
        <c:manualLayout>
          <c:xMode val="edge"/>
          <c:yMode val="edge"/>
          <c:x val="0.92293955596907062"/>
          <c:y val="9.6360130236760086E-2"/>
          <c:w val="7.7060444030929404E-2"/>
          <c:h val="0.16602935266926314"/>
        </c:manualLayout>
      </c:layout>
      <c:txPr>
        <a:bodyPr/>
        <a:lstStyle/>
        <a:p>
          <a:pPr>
            <a:defRPr sz="1400" baseline="0"/>
          </a:pPr>
          <a:endParaRPr lang="pl-PL"/>
        </a:p>
      </c:txPr>
    </c:legend>
    <c:plotVisOnly val="1"/>
    <c:dispBlanksAs val="gap"/>
  </c:chart>
  <c:externalData r:id="rId1"/>
  <c:userShapes r:id="rId2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0.25026</cdr:x>
      <cdr:y>0.02441</cdr:y>
    </cdr:from>
    <cdr:to>
      <cdr:x>0.80507</cdr:x>
      <cdr:y>0.11133</cdr:y>
    </cdr:to>
    <cdr:sp macro="" textlink="">
      <cdr:nvSpPr>
        <cdr:cNvPr id="2" name="pole tekstowe 1"/>
        <cdr:cNvSpPr txBox="1"/>
      </cdr:nvSpPr>
      <cdr:spPr>
        <a:xfrm xmlns:a="http://schemas.openxmlformats.org/drawingml/2006/main">
          <a:off x="3656239" y="238124"/>
          <a:ext cx="8105775" cy="84772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pl-PL" sz="2400" b="0" i="0" u="none" strike="noStrike" baseline="0" smtClean="0">
            <a:latin typeface="+mn-lt"/>
            <a:ea typeface="+mn-ea"/>
            <a:cs typeface="+mn-cs"/>
          </a:endParaRPr>
        </a:p>
        <a:p xmlns:a="http://schemas.openxmlformats.org/drawingml/2006/main">
          <a:pPr algn="ctr"/>
          <a:r>
            <a:rPr lang="pl-PL" sz="2400" b="0" i="0" u="none" strike="noStrike" baseline="0" smtClean="0">
              <a:latin typeface="+mn-lt"/>
              <a:ea typeface="+mn-ea"/>
              <a:cs typeface="+mn-cs"/>
            </a:rPr>
            <a:t> Analizę zależności momentu siły od kąta obrotu wirnika </a:t>
          </a:r>
          <a:endParaRPr lang="pl-PL" sz="240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0.25026</cdr:x>
      <cdr:y>0.02441</cdr:y>
    </cdr:from>
    <cdr:to>
      <cdr:x>0.80507</cdr:x>
      <cdr:y>0.11133</cdr:y>
    </cdr:to>
    <cdr:sp macro="" textlink="">
      <cdr:nvSpPr>
        <cdr:cNvPr id="2" name="pole tekstowe 1"/>
        <cdr:cNvSpPr txBox="1"/>
      </cdr:nvSpPr>
      <cdr:spPr>
        <a:xfrm xmlns:a="http://schemas.openxmlformats.org/drawingml/2006/main">
          <a:off x="3656239" y="238124"/>
          <a:ext cx="8105775" cy="84772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pl-PL" sz="2400" b="0" i="0" u="none" strike="noStrike" baseline="0" smtClean="0">
            <a:latin typeface="+mn-lt"/>
            <a:ea typeface="+mn-ea"/>
            <a:cs typeface="+mn-cs"/>
          </a:endParaRPr>
        </a:p>
        <a:p xmlns:a="http://schemas.openxmlformats.org/drawingml/2006/main">
          <a:pPr algn="ctr"/>
          <a:r>
            <a:rPr lang="pl-PL" sz="2400" b="0" i="0" u="none" strike="noStrike" baseline="0" smtClean="0">
              <a:latin typeface="+mn-lt"/>
              <a:ea typeface="+mn-ea"/>
              <a:cs typeface="+mn-cs"/>
            </a:rPr>
            <a:t> Analizę zależności momentu siły od kąta obrotu wirnika </a:t>
          </a:r>
          <a:endParaRPr lang="pl-PL" sz="2400"/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0.42444</cdr:x>
      <cdr:y>0.00498</cdr:y>
    </cdr:from>
    <cdr:to>
      <cdr:x>0.56978</cdr:x>
      <cdr:y>0.02861</cdr:y>
    </cdr:to>
    <cdr:sp macro="" textlink="">
      <cdr:nvSpPr>
        <cdr:cNvPr id="2" name="pole tekstowe 1"/>
        <cdr:cNvSpPr txBox="1"/>
      </cdr:nvSpPr>
      <cdr:spPr>
        <a:xfrm xmlns:a="http://schemas.openxmlformats.org/drawingml/2006/main">
          <a:off x="5591174" y="38100"/>
          <a:ext cx="1914525" cy="1809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pl-PL" sz="1100"/>
        </a:p>
      </cdr:txBody>
    </cdr:sp>
  </cdr:relSizeAnchor>
  <cdr:relSizeAnchor xmlns:cdr="http://schemas.openxmlformats.org/drawingml/2006/chartDrawing">
    <cdr:from>
      <cdr:x>0.16197</cdr:x>
      <cdr:y>0</cdr:y>
    </cdr:from>
    <cdr:to>
      <cdr:x>0.87636</cdr:x>
      <cdr:y>0.09743</cdr:y>
    </cdr:to>
    <cdr:sp macro="" textlink="">
      <cdr:nvSpPr>
        <cdr:cNvPr id="3" name="pole tekstowe 2"/>
        <cdr:cNvSpPr txBox="1"/>
      </cdr:nvSpPr>
      <cdr:spPr>
        <a:xfrm xmlns:a="http://schemas.openxmlformats.org/drawingml/2006/main">
          <a:off x="2133599" y="0"/>
          <a:ext cx="9410700" cy="86677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pPr algn="ctr"/>
          <a:endParaRPr lang="pl-PL" sz="2200" b="0" i="0" u="none" strike="noStrike" baseline="0" smtClean="0">
            <a:latin typeface="+mn-lt"/>
            <a:ea typeface="+mn-ea"/>
            <a:cs typeface="+mn-cs"/>
          </a:endParaRPr>
        </a:p>
        <a:p xmlns:a="http://schemas.openxmlformats.org/drawingml/2006/main">
          <a:pPr algn="ctr"/>
          <a:r>
            <a:rPr lang="pl-PL" sz="2200" b="0" i="0" u="none" strike="noStrike" baseline="0" smtClean="0">
              <a:latin typeface="+mn-lt"/>
              <a:ea typeface="+mn-ea"/>
              <a:cs typeface="+mn-cs"/>
            </a:rPr>
            <a:t> Analiza zależności momentu siły od kąta obrotu wirnika </a:t>
          </a:r>
          <a:endParaRPr lang="pl-PL" sz="2200" baseline="0"/>
        </a:p>
      </cdr:txBody>
    </cdr:sp>
  </cdr:relSizeAnchor>
</c:userShapes>
</file>

<file path=ppt/media/hdphoto1.wdp>
</file>

<file path=ppt/media/hdphoto2.wdp>
</file>

<file path=ppt/media/image1.jpeg>
</file>

<file path=ppt/media/image2.png>
</file>

<file path=ppt/media/image3.png>
</file>

<file path=ppt/media/image4.gif>
</file>

<file path=ppt/media/image5.gif>
</file>

<file path=ppt/media/image6.gif>
</file>

<file path=ppt/media/image7.gi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D229B-FD06-4FDC-AD8C-7453FE820A94}" type="datetimeFigureOut">
              <a:rPr lang="pl-PL" smtClean="0"/>
              <a:pPr/>
              <a:t>09.01.2018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722C1-FEA1-4E05-A24E-45EDD5AD21CA}" type="slidenum">
              <a:rPr lang="pl-PL" smtClean="0"/>
              <a:pPr/>
              <a:t>‹#›</a:t>
            </a:fld>
            <a:endParaRPr lang="pl-P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579234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D229B-FD06-4FDC-AD8C-7453FE820A94}" type="datetimeFigureOut">
              <a:rPr lang="pl-PL" smtClean="0"/>
              <a:pPr/>
              <a:t>09.01.2018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722C1-FEA1-4E05-A24E-45EDD5AD21CA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="" xmlns:p14="http://schemas.microsoft.com/office/powerpoint/2010/main" val="4065306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D229B-FD06-4FDC-AD8C-7453FE820A94}" type="datetimeFigureOut">
              <a:rPr lang="pl-PL" smtClean="0"/>
              <a:pPr/>
              <a:t>09.01.2018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722C1-FEA1-4E05-A24E-45EDD5AD21CA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="" xmlns:p14="http://schemas.microsoft.com/office/powerpoint/2010/main" val="2884371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D229B-FD06-4FDC-AD8C-7453FE820A94}" type="datetimeFigureOut">
              <a:rPr lang="pl-PL" smtClean="0"/>
              <a:pPr/>
              <a:t>09.01.2018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722C1-FEA1-4E05-A24E-45EDD5AD21CA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="" xmlns:p14="http://schemas.microsoft.com/office/powerpoint/2010/main" val="984327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D229B-FD06-4FDC-AD8C-7453FE820A94}" type="datetimeFigureOut">
              <a:rPr lang="pl-PL" smtClean="0"/>
              <a:pPr/>
              <a:t>09.01.2018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722C1-FEA1-4E05-A24E-45EDD5AD21CA}" type="slidenum">
              <a:rPr lang="pl-PL" smtClean="0"/>
              <a:pPr/>
              <a:t>‹#›</a:t>
            </a:fld>
            <a:endParaRPr lang="pl-P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518523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D229B-FD06-4FDC-AD8C-7453FE820A94}" type="datetimeFigureOut">
              <a:rPr lang="pl-PL" smtClean="0"/>
              <a:pPr/>
              <a:t>09.01.2018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722C1-FEA1-4E05-A24E-45EDD5AD21CA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="" xmlns:p14="http://schemas.microsoft.com/office/powerpoint/2010/main" val="1554953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D229B-FD06-4FDC-AD8C-7453FE820A94}" type="datetimeFigureOut">
              <a:rPr lang="pl-PL" smtClean="0"/>
              <a:pPr/>
              <a:t>09.01.2018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722C1-FEA1-4E05-A24E-45EDD5AD21CA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="" xmlns:p14="http://schemas.microsoft.com/office/powerpoint/2010/main" val="1635363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D229B-FD06-4FDC-AD8C-7453FE820A94}" type="datetimeFigureOut">
              <a:rPr lang="pl-PL" smtClean="0"/>
              <a:pPr/>
              <a:t>09.01.2018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722C1-FEA1-4E05-A24E-45EDD5AD21CA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="" xmlns:p14="http://schemas.microsoft.com/office/powerpoint/2010/main" val="2658368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D229B-FD06-4FDC-AD8C-7453FE820A94}" type="datetimeFigureOut">
              <a:rPr lang="pl-PL" smtClean="0"/>
              <a:pPr/>
              <a:t>09.01.2018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722C1-FEA1-4E05-A24E-45EDD5AD21CA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="" xmlns:p14="http://schemas.microsoft.com/office/powerpoint/2010/main" val="3123278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29D229B-FD06-4FDC-AD8C-7453FE820A94}" type="datetimeFigureOut">
              <a:rPr lang="pl-PL" smtClean="0"/>
              <a:pPr/>
              <a:t>09.01.2018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1722C1-FEA1-4E05-A24E-45EDD5AD21CA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="" xmlns:p14="http://schemas.microsoft.com/office/powerpoint/2010/main" val="3095546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 cstate="print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D229B-FD06-4FDC-AD8C-7453FE820A94}" type="datetimeFigureOut">
              <a:rPr lang="pl-PL" smtClean="0"/>
              <a:pPr/>
              <a:t>09.01.2018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722C1-FEA1-4E05-A24E-45EDD5AD21CA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="" xmlns:p14="http://schemas.microsoft.com/office/powerpoint/2010/main" val="2936653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29D229B-FD06-4FDC-AD8C-7453FE820A94}" type="datetimeFigureOut">
              <a:rPr lang="pl-PL" smtClean="0"/>
              <a:pPr/>
              <a:t>09.01.2018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31722C1-FEA1-4E05-A24E-45EDD5AD21CA}" type="slidenum">
              <a:rPr lang="pl-PL" smtClean="0"/>
              <a:pPr/>
              <a:t>‹#›</a:t>
            </a:fld>
            <a:endParaRPr lang="pl-PL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290485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3762" y="1122363"/>
            <a:ext cx="10614454" cy="2387600"/>
          </a:xfrm>
        </p:spPr>
        <p:txBody>
          <a:bodyPr>
            <a:noAutofit/>
          </a:bodyPr>
          <a:lstStyle/>
          <a:p>
            <a:r>
              <a:rPr lang="pl-PL" sz="6000" dirty="0"/>
              <a:t>Metody Numeryczne w Inżynierii </a:t>
            </a:r>
            <a:br>
              <a:rPr lang="pl-PL" sz="6000" dirty="0"/>
            </a:br>
            <a:r>
              <a:rPr lang="pl-PL" sz="6000" dirty="0"/>
              <a:t>Projekt </a:t>
            </a:r>
            <a:r>
              <a:rPr lang="pl-PL" sz="6000" dirty="0" smtClean="0"/>
              <a:t>16</a:t>
            </a:r>
            <a:endParaRPr lang="pl-PL" sz="6000" dirty="0"/>
          </a:p>
        </p:txBody>
      </p:sp>
    </p:spTree>
    <p:extLst>
      <p:ext uri="{BB962C8B-B14F-4D97-AF65-F5344CB8AC3E}">
        <p14:creationId xmlns="" xmlns:p14="http://schemas.microsoft.com/office/powerpoint/2010/main" val="1343757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Część 3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457200">
              <a:buNone/>
            </a:pPr>
            <a:r>
              <a:rPr lang="pl-PL" dirty="0" smtClean="0"/>
              <a:t>1. Obrót </a:t>
            </a:r>
            <a:r>
              <a:rPr lang="pl-PL" dirty="0"/>
              <a:t>wirnika przy użyciu skryptu LUA co </a:t>
            </a:r>
            <a:r>
              <a:rPr lang="pl-PL" dirty="0" smtClean="0"/>
              <a:t>5</a:t>
            </a:r>
            <a:r>
              <a:rPr lang="pl-PL" baseline="30000" dirty="0" smtClean="0"/>
              <a:t>o </a:t>
            </a:r>
            <a:r>
              <a:rPr lang="pl-PL" dirty="0" smtClean="0"/>
              <a:t> </a:t>
            </a:r>
            <a:endParaRPr lang="pl-PL" baseline="30000" dirty="0"/>
          </a:p>
          <a:p>
            <a:pPr marL="749808" lvl="1" indent="-457200">
              <a:buNone/>
            </a:pPr>
            <a:r>
              <a:rPr lang="pl-PL" dirty="0" smtClean="0"/>
              <a:t>a) </a:t>
            </a:r>
            <a:r>
              <a:rPr lang="pl-PL" dirty="0" err="1" smtClean="0"/>
              <a:t>desnity</a:t>
            </a:r>
            <a:r>
              <a:rPr lang="pl-PL" dirty="0" smtClean="0"/>
              <a:t> </a:t>
            </a:r>
            <a:r>
              <a:rPr lang="pl-PL" dirty="0"/>
              <a:t>plot </a:t>
            </a:r>
            <a:r>
              <a:rPr lang="pl-PL" dirty="0" smtClean="0"/>
              <a:t>gęstości </a:t>
            </a:r>
            <a:r>
              <a:rPr lang="pl-PL" dirty="0"/>
              <a:t>strumienia magnetycznego </a:t>
            </a:r>
            <a:r>
              <a:rPr lang="pl-PL" dirty="0" smtClean="0"/>
              <a:t>przy natężeniu 1 </a:t>
            </a:r>
            <a:r>
              <a:rPr lang="pl-PL" dirty="0" err="1" smtClean="0"/>
              <a:t>amp</a:t>
            </a:r>
            <a:r>
              <a:rPr lang="pl-PL" dirty="0" smtClean="0"/>
              <a:t>.</a:t>
            </a:r>
            <a:endParaRPr lang="pl-PL" dirty="0"/>
          </a:p>
          <a:p>
            <a:pPr marL="749808" lvl="1" indent="-457200">
              <a:buFont typeface="+mj-lt"/>
              <a:buAutoNum type="alphaLcParenR"/>
            </a:pPr>
            <a:endParaRPr lang="pl-PL" dirty="0"/>
          </a:p>
        </p:txBody>
      </p:sp>
      <p:pic>
        <p:nvPicPr>
          <p:cNvPr id="5" name="Obraz 4" descr="animation.g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56410" y="2594610"/>
            <a:ext cx="8404860" cy="345186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217680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Część 3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457200">
              <a:buNone/>
            </a:pPr>
            <a:r>
              <a:rPr lang="pl-PL" dirty="0" smtClean="0"/>
              <a:t>1. Obrót </a:t>
            </a:r>
            <a:r>
              <a:rPr lang="pl-PL" dirty="0"/>
              <a:t>wirnika przy użyciu skryptu LUA co </a:t>
            </a:r>
            <a:r>
              <a:rPr lang="pl-PL" dirty="0" smtClean="0"/>
              <a:t>5</a:t>
            </a:r>
            <a:r>
              <a:rPr lang="pl-PL" baseline="30000" dirty="0" smtClean="0"/>
              <a:t>o </a:t>
            </a:r>
            <a:r>
              <a:rPr lang="pl-PL" dirty="0" smtClean="0"/>
              <a:t> </a:t>
            </a:r>
            <a:endParaRPr lang="pl-PL" baseline="30000" dirty="0"/>
          </a:p>
          <a:p>
            <a:pPr marL="749808" lvl="1" indent="-457200">
              <a:buNone/>
            </a:pPr>
            <a:r>
              <a:rPr lang="pl-PL" dirty="0" smtClean="0"/>
              <a:t>b) </a:t>
            </a:r>
            <a:r>
              <a:rPr lang="pl-PL" dirty="0" err="1" smtClean="0"/>
              <a:t>desnity</a:t>
            </a:r>
            <a:r>
              <a:rPr lang="pl-PL" dirty="0" smtClean="0"/>
              <a:t> </a:t>
            </a:r>
            <a:r>
              <a:rPr lang="pl-PL" dirty="0"/>
              <a:t>plot </a:t>
            </a:r>
            <a:r>
              <a:rPr lang="pl-PL" dirty="0" smtClean="0"/>
              <a:t>gęstości </a:t>
            </a:r>
            <a:r>
              <a:rPr lang="pl-PL" dirty="0"/>
              <a:t>strumienia magnetycznego </a:t>
            </a:r>
            <a:r>
              <a:rPr lang="pl-PL" dirty="0" smtClean="0"/>
              <a:t>przy natężeniu 5 </a:t>
            </a:r>
            <a:r>
              <a:rPr lang="pl-PL" dirty="0" err="1" smtClean="0"/>
              <a:t>amp</a:t>
            </a:r>
            <a:r>
              <a:rPr lang="pl-PL" dirty="0" smtClean="0"/>
              <a:t>.</a:t>
            </a:r>
            <a:endParaRPr lang="pl-PL" dirty="0"/>
          </a:p>
          <a:p>
            <a:pPr marL="749808" lvl="1" indent="-457200">
              <a:buFont typeface="+mj-lt"/>
              <a:buAutoNum type="alphaLcParenR"/>
            </a:pPr>
            <a:endParaRPr lang="pl-PL" dirty="0"/>
          </a:p>
        </p:txBody>
      </p:sp>
      <p:pic>
        <p:nvPicPr>
          <p:cNvPr id="6" name="Obraz 5" descr="animation.g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17370" y="2602230"/>
            <a:ext cx="8404860" cy="345186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217680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1243965" y="1870499"/>
            <a:ext cx="10058400" cy="649816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-45720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pl-PL" sz="2000" dirty="0" smtClean="0"/>
              <a:t>2. Wykres zależności </a:t>
            </a:r>
            <a:r>
              <a:rPr lang="pl-PL" sz="2000" dirty="0" smtClean="0"/>
              <a:t>momentu siły od kąta obrotu dla natężenia prądu 1amp i 5amp z wykorzystaniem </a:t>
            </a:r>
            <a:r>
              <a:rPr lang="pl-PL" sz="2000" dirty="0" smtClean="0"/>
              <a:t>programu Matlab</a:t>
            </a:r>
          </a:p>
          <a:p>
            <a:endParaRPr lang="pl-PL" sz="240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614249" y="2215885"/>
            <a:ext cx="3122296" cy="64981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l-PL" sz="2400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l-PL" dirty="0" smtClean="0"/>
              <a:t>Część 3</a:t>
            </a:r>
            <a:endParaRPr lang="pl-PL" dirty="0"/>
          </a:p>
        </p:txBody>
      </p:sp>
      <p:pic>
        <p:nvPicPr>
          <p:cNvPr id="5" name="Obraz 4" descr="1and5amp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667000" y="2414737"/>
            <a:ext cx="6057900" cy="382604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794747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3. Proponowane zmiany modelu w celu zwiększenia momentu obrotowego (lub ogólnie poprawę działania silnika</a:t>
            </a:r>
            <a:r>
              <a:rPr lang="pl-PL" dirty="0" smtClean="0"/>
              <a:t>):</a:t>
            </a:r>
          </a:p>
          <a:p>
            <a:pPr lvl="1">
              <a:buNone/>
            </a:pPr>
            <a:endParaRPr lang="pl-PL" dirty="0" smtClean="0"/>
          </a:p>
          <a:p>
            <a:pPr lvl="1">
              <a:buFont typeface="Arial" pitchFamily="34" charset="0"/>
              <a:buChar char="•"/>
            </a:pPr>
            <a:r>
              <a:rPr lang="pl-PL" dirty="0" smtClean="0"/>
              <a:t>z</a:t>
            </a:r>
            <a:r>
              <a:rPr lang="pl-PL" dirty="0" smtClean="0"/>
              <a:t>naczne zwiększenie prądu natężenia na uzwojeniach zwiększy moment obrotowy silnika</a:t>
            </a:r>
          </a:p>
          <a:p>
            <a:pPr lvl="1">
              <a:buFont typeface="Arial" pitchFamily="34" charset="0"/>
              <a:buChar char="•"/>
            </a:pPr>
            <a:r>
              <a:rPr lang="pl-PL" dirty="0" smtClean="0"/>
              <a:t>z</a:t>
            </a:r>
            <a:r>
              <a:rPr lang="pl-PL" dirty="0" smtClean="0"/>
              <a:t>większenie armatury silnika zwiększy moment obrotowy silnika</a:t>
            </a:r>
          </a:p>
          <a:p>
            <a:pPr lvl="1">
              <a:buFont typeface="Arial" pitchFamily="34" charset="0"/>
              <a:buChar char="•"/>
            </a:pPr>
            <a:r>
              <a:rPr lang="pl-PL" dirty="0" smtClean="0"/>
              <a:t>z</a:t>
            </a:r>
            <a:r>
              <a:rPr lang="pl-PL" dirty="0" smtClean="0"/>
              <a:t>większenie ilości zwoi na przewodach zwiększy moment obrotowy silnika</a:t>
            </a:r>
          </a:p>
          <a:p>
            <a:pPr lvl="1">
              <a:buFont typeface="Arial" pitchFamily="34" charset="0"/>
              <a:buChar char="•"/>
            </a:pPr>
            <a:r>
              <a:rPr lang="pl-PL" dirty="0" smtClean="0"/>
              <a:t>u</a:t>
            </a:r>
            <a:r>
              <a:rPr lang="pl-PL" dirty="0" smtClean="0"/>
              <a:t>stawienie uzwojeń pod odpowiednim kątem zwiększy sprawność silnika (w naszym przypadku 120</a:t>
            </a:r>
            <a:r>
              <a:rPr lang="pl-PL" baseline="30000" dirty="0" smtClean="0"/>
              <a:t>o</a:t>
            </a:r>
            <a:r>
              <a:rPr lang="pl-PL" dirty="0" smtClean="0"/>
              <a:t> )</a:t>
            </a:r>
            <a:endParaRPr lang="pl-PL" dirty="0" smtClean="0"/>
          </a:p>
          <a:p>
            <a:endParaRPr lang="pl-PL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l-PL" dirty="0" smtClean="0"/>
              <a:t>Część 3</a:t>
            </a:r>
            <a:endParaRPr lang="pl-PL" dirty="0"/>
          </a:p>
        </p:txBody>
      </p:sp>
    </p:spTree>
    <p:extLst>
      <p:ext uri="{BB962C8B-B14F-4D97-AF65-F5344CB8AC3E}">
        <p14:creationId xmlns="" xmlns:p14="http://schemas.microsoft.com/office/powerpoint/2010/main" val="56968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Podsumowanie</a:t>
            </a:r>
            <a:endParaRPr lang="pl-PL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800" dirty="0" smtClean="0"/>
              <a:t>	Pierwszą rzeczą, która rzuca się w oczy jest to, że przy tak niskim prądzie, różnica pomiędzy wartościami momentu siły jest praktycznie niezauważalna, wykresy dla 3 oraz 7 jak i dla 1 oraz 5 amperów praktycznie pokrywają się ze sobą. Jeśli chodzi o zmianę materiału wirnika, sytuacja wygląda podobnie, wykresy dalej się pokrywają, gdyż wartości momentu siły są porównywalne.</a:t>
            </a:r>
            <a:endParaRPr lang="pl-PL" sz="2800" dirty="0"/>
          </a:p>
        </p:txBody>
      </p:sp>
    </p:spTree>
    <p:extLst>
      <p:ext uri="{BB962C8B-B14F-4D97-AF65-F5344CB8AC3E}">
        <p14:creationId xmlns="" xmlns:p14="http://schemas.microsoft.com/office/powerpoint/2010/main" val="2317303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Koniec</a:t>
            </a:r>
            <a:endParaRPr lang="pl-PL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433847" y="4158557"/>
            <a:ext cx="9144000" cy="1655762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pl-PL" sz="1400" u="sng" dirty="0" smtClean="0"/>
              <a:t>Pracę wykonali</a:t>
            </a:r>
            <a:endParaRPr lang="pl-PL" sz="1400" u="sng" dirty="0" smtClean="0"/>
          </a:p>
          <a:p>
            <a:pPr algn="r"/>
            <a:r>
              <a:rPr lang="pl-PL" sz="1400" dirty="0" smtClean="0"/>
              <a:t>Dawid </a:t>
            </a:r>
            <a:r>
              <a:rPr lang="pl-PL" sz="1400" dirty="0" err="1" smtClean="0"/>
              <a:t>Liwocha</a:t>
            </a:r>
            <a:r>
              <a:rPr lang="pl-PL" sz="1400" dirty="0" smtClean="0"/>
              <a:t> 202214</a:t>
            </a:r>
          </a:p>
          <a:p>
            <a:pPr algn="r"/>
            <a:r>
              <a:rPr lang="pl-PL" sz="1400" dirty="0" smtClean="0"/>
              <a:t>Sebastian Piecowski 202268</a:t>
            </a:r>
          </a:p>
          <a:p>
            <a:pPr algn="r"/>
            <a:r>
              <a:rPr lang="pl-PL" sz="1400" dirty="0" smtClean="0"/>
              <a:t>Maciej Gorczyca 202149</a:t>
            </a:r>
            <a:endParaRPr lang="pl-PL" sz="1400" dirty="0" smtClean="0"/>
          </a:p>
          <a:p>
            <a:pPr algn="r"/>
            <a:r>
              <a:rPr lang="pl-PL" sz="1400" dirty="0" smtClean="0"/>
              <a:t>Mateusz </a:t>
            </a:r>
            <a:r>
              <a:rPr lang="pl-PL" sz="1400" dirty="0" smtClean="0"/>
              <a:t>Bożek 194919</a:t>
            </a:r>
          </a:p>
          <a:p>
            <a:pPr algn="r"/>
            <a:r>
              <a:rPr lang="pl-PL" sz="1400" dirty="0" smtClean="0"/>
              <a:t> </a:t>
            </a:r>
          </a:p>
          <a:p>
            <a:pPr algn="r"/>
            <a:endParaRPr lang="pl-PL" sz="1400" dirty="0"/>
          </a:p>
        </p:txBody>
      </p:sp>
    </p:spTree>
    <p:extLst>
      <p:ext uri="{BB962C8B-B14F-4D97-AF65-F5344CB8AC3E}">
        <p14:creationId xmlns="" xmlns:p14="http://schemas.microsoft.com/office/powerpoint/2010/main" val="2317303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Wstęp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148840"/>
            <a:ext cx="9936479" cy="3080951"/>
          </a:xfrm>
        </p:spPr>
        <p:txBody>
          <a:bodyPr>
            <a:normAutofit/>
          </a:bodyPr>
          <a:lstStyle/>
          <a:p>
            <a:pPr lvl="1" algn="just">
              <a:buNone/>
            </a:pPr>
            <a:r>
              <a:rPr lang="pl-PL" sz="2000" dirty="0" smtClean="0"/>
              <a:t>		Naszym zadaniem </a:t>
            </a:r>
            <a:r>
              <a:rPr lang="pl-PL" sz="2000" dirty="0" smtClean="0"/>
              <a:t>była analiza momentu </a:t>
            </a:r>
            <a:r>
              <a:rPr lang="pl-PL" sz="2000" dirty="0" smtClean="0"/>
              <a:t>siły trójfazowego silnika BLDC (</a:t>
            </a:r>
            <a:r>
              <a:rPr lang="pl-PL" sz="2000" dirty="0" err="1" smtClean="0"/>
              <a:t>bezszczotkowego</a:t>
            </a:r>
            <a:r>
              <a:rPr lang="pl-PL" sz="2000" dirty="0" smtClean="0"/>
              <a:t>) w zależności od kąta obrotu wirnika z uwzględnieniem różnych natężeń prądu na cewkach oraz różnych materiałów wirnika. Sprawozdanie składa się z 3 części:</a:t>
            </a:r>
          </a:p>
          <a:p>
            <a:pPr lvl="3" algn="just">
              <a:buFont typeface="Arial" pitchFamily="34" charset="0"/>
              <a:buChar char="•"/>
            </a:pPr>
            <a:r>
              <a:rPr lang="pl-PL" sz="2000" dirty="0" smtClean="0"/>
              <a:t>Część 1 – wymagania na ocenę 3</a:t>
            </a:r>
          </a:p>
          <a:p>
            <a:pPr lvl="3" algn="just">
              <a:buFont typeface="Arial" pitchFamily="34" charset="0"/>
              <a:buChar char="•"/>
            </a:pPr>
            <a:r>
              <a:rPr lang="pl-PL" sz="2000" dirty="0" smtClean="0"/>
              <a:t>Część 2 – wymagania na ocenę 4</a:t>
            </a:r>
          </a:p>
          <a:p>
            <a:pPr lvl="3" algn="just">
              <a:buFont typeface="Arial" pitchFamily="34" charset="0"/>
              <a:buChar char="•"/>
            </a:pPr>
            <a:r>
              <a:rPr lang="pl-PL" sz="2000" dirty="0" smtClean="0"/>
              <a:t>Część 3 – wymagania na ocenę 5</a:t>
            </a:r>
          </a:p>
          <a:p>
            <a:pPr lvl="3" algn="just">
              <a:buNone/>
            </a:pPr>
            <a:endParaRPr lang="pl-PL" sz="2000" dirty="0" smtClean="0"/>
          </a:p>
          <a:p>
            <a:pPr lvl="3" algn="just">
              <a:buNone/>
            </a:pPr>
            <a:r>
              <a:rPr lang="pl-PL" sz="2000" dirty="0" smtClean="0"/>
              <a:t>Dodatkowo do sprawozdania dołączamy wymagane załączniki.	</a:t>
            </a:r>
            <a:endParaRPr lang="pl-PL" sz="2000" dirty="0"/>
          </a:p>
        </p:txBody>
      </p:sp>
    </p:spTree>
    <p:extLst>
      <p:ext uri="{BB962C8B-B14F-4D97-AF65-F5344CB8AC3E}">
        <p14:creationId xmlns="" xmlns:p14="http://schemas.microsoft.com/office/powerpoint/2010/main" val="4175633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1580" y="286603"/>
            <a:ext cx="10058400" cy="1450757"/>
          </a:xfrm>
        </p:spPr>
        <p:txBody>
          <a:bodyPr/>
          <a:lstStyle/>
          <a:p>
            <a:r>
              <a:rPr lang="pl-PL" dirty="0" smtClean="0"/>
              <a:t>Część 1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dirty="0" smtClean="0"/>
              <a:t>1. Zwiększenie </a:t>
            </a:r>
            <a:r>
              <a:rPr lang="pl-PL" dirty="0"/>
              <a:t>średnicy </a:t>
            </a:r>
            <a:r>
              <a:rPr lang="pl-PL" dirty="0" smtClean="0"/>
              <a:t>wirnika </a:t>
            </a:r>
            <a:r>
              <a:rPr lang="pl-PL" dirty="0"/>
              <a:t>o 10%</a:t>
            </a:r>
          </a:p>
          <a:p>
            <a:endParaRPr lang="pl-PL" dirty="0"/>
          </a:p>
        </p:txBody>
      </p:sp>
      <p:pic>
        <p:nvPicPr>
          <p:cNvPr id="4" name="Picture 3" descr="F:\dysk  z danymi\sciagniete 2\Metody numeryczne\Metody numeryczne\Projekt\czesc1\post_scalling.jpg"/>
          <p:cNvPicPr/>
          <p:nvPr/>
        </p:nvPicPr>
        <p:blipFill>
          <a:blip r:embed="rId2" cstate="print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ackgroundRemoval t="4863" b="96201" l="2742" r="89899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6971" y="2358821"/>
            <a:ext cx="4172723" cy="3793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F:\dysk  z danymi\sciagniete 2\Metody numeryczne\Metody numeryczne\Projekt\czesc1\pre_scalling.jpg"/>
          <p:cNvPicPr/>
          <p:nvPr/>
        </p:nvPicPr>
        <p:blipFill>
          <a:blip r:embed="rId4" cstate="print">
            <a:extLst>
              <a:ext uri="{BEBA8EAE-BF5A-486C-A8C5-ECC9F3942E4B}">
                <a14:imgProps xmlns="" xmlns:a14="http://schemas.microsoft.com/office/drawing/2010/main">
                  <a14:imgLayer r:embed="rId5">
                    <a14:imgEffect>
                      <a14:backgroundRemoval t="2216" b="97784" l="3173" r="89975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8634" y="2319777"/>
            <a:ext cx="4474176" cy="37930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" name="Straight Arrow Connector 5"/>
          <p:cNvCxnSpPr/>
          <p:nvPr/>
        </p:nvCxnSpPr>
        <p:spPr>
          <a:xfrm>
            <a:off x="5163006" y="4210285"/>
            <a:ext cx="1852757" cy="450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014020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900" y="964783"/>
            <a:ext cx="10058400" cy="1450757"/>
          </a:xfrm>
        </p:spPr>
        <p:txBody>
          <a:bodyPr>
            <a:normAutofit/>
          </a:bodyPr>
          <a:lstStyle/>
          <a:p>
            <a:r>
              <a:rPr lang="pl-PL" sz="2000" dirty="0">
                <a:latin typeface="+mn-lt"/>
              </a:rPr>
              <a:t>2. Analiza zależności momentu siły od kąta obrotu wirnika dla 2 różnych natężeń prądów w uzwojeniach</a:t>
            </a:r>
            <a:r>
              <a:rPr lang="pl-PL" sz="2000" dirty="0" smtClean="0">
                <a:latin typeface="+mn-lt"/>
              </a:rPr>
              <a:t>.</a:t>
            </a:r>
            <a:endParaRPr lang="pl-PL" sz="2000" dirty="0">
              <a:latin typeface="+mn-lt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88294544"/>
              </p:ext>
            </p:extLst>
          </p:nvPr>
        </p:nvGraphicFramePr>
        <p:xfrm>
          <a:off x="632460" y="2522214"/>
          <a:ext cx="2849879" cy="363905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53072">
                  <a:extLst>
                    <a:ext uri="{9D8B030D-6E8A-4147-A177-3AD203B41FA5}">
                      <a16:colId xmlns="" xmlns:a16="http://schemas.microsoft.com/office/drawing/2014/main" val="3988195344"/>
                    </a:ext>
                  </a:extLst>
                </a:gridCol>
                <a:gridCol w="1074035">
                  <a:extLst>
                    <a:ext uri="{9D8B030D-6E8A-4147-A177-3AD203B41FA5}">
                      <a16:colId xmlns="" xmlns:a16="http://schemas.microsoft.com/office/drawing/2014/main" val="3158063007"/>
                    </a:ext>
                  </a:extLst>
                </a:gridCol>
                <a:gridCol w="1122772">
                  <a:extLst>
                    <a:ext uri="{9D8B030D-6E8A-4147-A177-3AD203B41FA5}">
                      <a16:colId xmlns="" xmlns:a16="http://schemas.microsoft.com/office/drawing/2014/main" val="1966589038"/>
                    </a:ext>
                  </a:extLst>
                </a:gridCol>
              </a:tblGrid>
              <a:tr h="49488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 dirty="0" err="1" smtClean="0">
                          <a:effectLst/>
                        </a:rPr>
                        <a:t>Angle</a:t>
                      </a:r>
                      <a:endParaRPr lang="pl-PL" sz="1000" dirty="0" smtClean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 dirty="0" smtClean="0">
                          <a:effectLst/>
                        </a:rPr>
                        <a:t>[</a:t>
                      </a:r>
                      <a:r>
                        <a:rPr lang="pl-PL" sz="1000" dirty="0">
                          <a:effectLst/>
                        </a:rPr>
                        <a:t>deg</a:t>
                      </a:r>
                      <a:r>
                        <a:rPr lang="pl-PL" sz="1000" dirty="0" smtClean="0">
                          <a:effectLst/>
                        </a:rPr>
                        <a:t>]</a:t>
                      </a:r>
                      <a:endParaRPr lang="pl-PL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 dirty="0">
                          <a:effectLst/>
                        </a:rPr>
                        <a:t>3 </a:t>
                      </a:r>
                      <a:r>
                        <a:rPr lang="pl-PL" sz="1000" dirty="0" err="1" smtClean="0">
                          <a:effectLst/>
                        </a:rPr>
                        <a:t>ampTorque</a:t>
                      </a:r>
                      <a:r>
                        <a:rPr lang="pl-PL" sz="1000" dirty="0" smtClean="0">
                          <a:effectLst/>
                        </a:rPr>
                        <a:t>[</a:t>
                      </a:r>
                      <a:r>
                        <a:rPr lang="pl-PL" sz="1000" dirty="0" err="1" smtClean="0">
                          <a:effectLst/>
                        </a:rPr>
                        <a:t>Nm</a:t>
                      </a:r>
                      <a:r>
                        <a:rPr lang="pl-PL" sz="1000" dirty="0">
                          <a:effectLst/>
                        </a:rPr>
                        <a:t>] 1018 Steel</a:t>
                      </a:r>
                      <a:endParaRPr lang="pl-PL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7 amp Torque[Nm] 1018 Steel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extLst>
                  <a:ext uri="{0D108BD9-81ED-4DB2-BD59-A6C34878D82A}">
                    <a16:rowId xmlns="" xmlns:a16="http://schemas.microsoft.com/office/drawing/2014/main" val="3905589531"/>
                  </a:ext>
                </a:extLst>
              </a:tr>
              <a:tr h="16338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0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0,000122881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0,000302088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extLst>
                  <a:ext uri="{0D108BD9-81ED-4DB2-BD59-A6C34878D82A}">
                    <a16:rowId xmlns="" xmlns:a16="http://schemas.microsoft.com/office/drawing/2014/main" val="1525242718"/>
                  </a:ext>
                </a:extLst>
              </a:tr>
              <a:tr h="16338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20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0,004784038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0,00476576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extLst>
                  <a:ext uri="{0D108BD9-81ED-4DB2-BD59-A6C34878D82A}">
                    <a16:rowId xmlns="" xmlns:a16="http://schemas.microsoft.com/office/drawing/2014/main" val="1706514074"/>
                  </a:ext>
                </a:extLst>
              </a:tr>
              <a:tr h="16338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40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-0,003758969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-0,003831914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extLst>
                  <a:ext uri="{0D108BD9-81ED-4DB2-BD59-A6C34878D82A}">
                    <a16:rowId xmlns="" xmlns:a16="http://schemas.microsoft.com/office/drawing/2014/main" val="1260318278"/>
                  </a:ext>
                </a:extLst>
              </a:tr>
              <a:tr h="16338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60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 dirty="0">
                          <a:effectLst/>
                        </a:rPr>
                        <a:t>-0,000830691</a:t>
                      </a:r>
                      <a:endParaRPr lang="pl-PL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-0,000820729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extLst>
                  <a:ext uri="{0D108BD9-81ED-4DB2-BD59-A6C34878D82A}">
                    <a16:rowId xmlns="" xmlns:a16="http://schemas.microsoft.com/office/drawing/2014/main" val="2281750056"/>
                  </a:ext>
                </a:extLst>
              </a:tr>
              <a:tr h="16338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80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 dirty="0">
                          <a:effectLst/>
                        </a:rPr>
                        <a:t>0,00583465</a:t>
                      </a:r>
                      <a:endParaRPr lang="pl-PL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0,005821207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extLst>
                  <a:ext uri="{0D108BD9-81ED-4DB2-BD59-A6C34878D82A}">
                    <a16:rowId xmlns="" xmlns:a16="http://schemas.microsoft.com/office/drawing/2014/main" val="2761693488"/>
                  </a:ext>
                </a:extLst>
              </a:tr>
              <a:tr h="20322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100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 dirty="0">
                          <a:effectLst/>
                        </a:rPr>
                        <a:t>-0,008154238</a:t>
                      </a:r>
                      <a:endParaRPr lang="pl-PL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-0,008167499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extLst>
                  <a:ext uri="{0D108BD9-81ED-4DB2-BD59-A6C34878D82A}">
                    <a16:rowId xmlns="" xmlns:a16="http://schemas.microsoft.com/office/drawing/2014/main" val="104669772"/>
                  </a:ext>
                </a:extLst>
              </a:tr>
              <a:tr h="16338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120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 dirty="0">
                          <a:effectLst/>
                        </a:rPr>
                        <a:t>-0,000136314</a:t>
                      </a:r>
                      <a:endParaRPr lang="pl-PL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-0,000132899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extLst>
                  <a:ext uri="{0D108BD9-81ED-4DB2-BD59-A6C34878D82A}">
                    <a16:rowId xmlns="" xmlns:a16="http://schemas.microsoft.com/office/drawing/2014/main" val="1540105294"/>
                  </a:ext>
                </a:extLst>
              </a:tr>
              <a:tr h="16338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140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 dirty="0">
                          <a:effectLst/>
                        </a:rPr>
                        <a:t>0,005296969</a:t>
                      </a:r>
                      <a:endParaRPr lang="pl-PL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0,005250244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extLst>
                  <a:ext uri="{0D108BD9-81ED-4DB2-BD59-A6C34878D82A}">
                    <a16:rowId xmlns="" xmlns:a16="http://schemas.microsoft.com/office/drawing/2014/main" val="2744005765"/>
                  </a:ext>
                </a:extLst>
              </a:tr>
              <a:tr h="16338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160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 dirty="0">
                          <a:effectLst/>
                        </a:rPr>
                        <a:t>-0,004525474</a:t>
                      </a:r>
                      <a:endParaRPr lang="pl-PL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-0,004512912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extLst>
                  <a:ext uri="{0D108BD9-81ED-4DB2-BD59-A6C34878D82A}">
                    <a16:rowId xmlns="" xmlns:a16="http://schemas.microsoft.com/office/drawing/2014/main" val="1646394211"/>
                  </a:ext>
                </a:extLst>
              </a:tr>
              <a:tr h="16338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180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 dirty="0">
                          <a:effectLst/>
                        </a:rPr>
                        <a:t>-0,001298149</a:t>
                      </a:r>
                      <a:endParaRPr lang="pl-PL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-0,001146745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extLst>
                  <a:ext uri="{0D108BD9-81ED-4DB2-BD59-A6C34878D82A}">
                    <a16:rowId xmlns="" xmlns:a16="http://schemas.microsoft.com/office/drawing/2014/main" val="2884571189"/>
                  </a:ext>
                </a:extLst>
              </a:tr>
              <a:tr h="16338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200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 dirty="0">
                          <a:effectLst/>
                        </a:rPr>
                        <a:t>0,00428761</a:t>
                      </a:r>
                      <a:endParaRPr lang="pl-PL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 dirty="0">
                          <a:effectLst/>
                        </a:rPr>
                        <a:t>0,004285775</a:t>
                      </a:r>
                      <a:endParaRPr lang="pl-PL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extLst>
                  <a:ext uri="{0D108BD9-81ED-4DB2-BD59-A6C34878D82A}">
                    <a16:rowId xmlns="" xmlns:a16="http://schemas.microsoft.com/office/drawing/2014/main" val="110332893"/>
                  </a:ext>
                </a:extLst>
              </a:tr>
              <a:tr h="16338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220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-0,002233646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 dirty="0">
                          <a:effectLst/>
                        </a:rPr>
                        <a:t>-0,002263493</a:t>
                      </a:r>
                      <a:endParaRPr lang="pl-PL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extLst>
                  <a:ext uri="{0D108BD9-81ED-4DB2-BD59-A6C34878D82A}">
                    <a16:rowId xmlns="" xmlns:a16="http://schemas.microsoft.com/office/drawing/2014/main" val="3604778037"/>
                  </a:ext>
                </a:extLst>
              </a:tr>
              <a:tr h="16338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240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0,004273279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 dirty="0">
                          <a:effectLst/>
                        </a:rPr>
                        <a:t>0,004321114</a:t>
                      </a:r>
                      <a:endParaRPr lang="pl-PL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extLst>
                  <a:ext uri="{0D108BD9-81ED-4DB2-BD59-A6C34878D82A}">
                    <a16:rowId xmlns="" xmlns:a16="http://schemas.microsoft.com/office/drawing/2014/main" val="3048776444"/>
                  </a:ext>
                </a:extLst>
              </a:tr>
              <a:tr h="16338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260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0,009205217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 dirty="0">
                          <a:effectLst/>
                        </a:rPr>
                        <a:t>0,009213107</a:t>
                      </a:r>
                      <a:endParaRPr lang="pl-PL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extLst>
                  <a:ext uri="{0D108BD9-81ED-4DB2-BD59-A6C34878D82A}">
                    <a16:rowId xmlns="" xmlns:a16="http://schemas.microsoft.com/office/drawing/2014/main" val="2634484332"/>
                  </a:ext>
                </a:extLst>
              </a:tr>
              <a:tr h="16338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280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-0,00290764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 dirty="0">
                          <a:effectLst/>
                        </a:rPr>
                        <a:t>-0,002960877</a:t>
                      </a:r>
                      <a:endParaRPr lang="pl-PL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extLst>
                  <a:ext uri="{0D108BD9-81ED-4DB2-BD59-A6C34878D82A}">
                    <a16:rowId xmlns="" xmlns:a16="http://schemas.microsoft.com/office/drawing/2014/main" val="3239698375"/>
                  </a:ext>
                </a:extLst>
              </a:tr>
              <a:tr h="16338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300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0,001322011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 dirty="0">
                          <a:effectLst/>
                        </a:rPr>
                        <a:t>0,00139357</a:t>
                      </a:r>
                      <a:endParaRPr lang="pl-PL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extLst>
                  <a:ext uri="{0D108BD9-81ED-4DB2-BD59-A6C34878D82A}">
                    <a16:rowId xmlns="" xmlns:a16="http://schemas.microsoft.com/office/drawing/2014/main" val="2918723506"/>
                  </a:ext>
                </a:extLst>
              </a:tr>
              <a:tr h="16338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320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0,004992387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 dirty="0">
                          <a:effectLst/>
                        </a:rPr>
                        <a:t>0,005007802</a:t>
                      </a:r>
                      <a:endParaRPr lang="pl-PL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extLst>
                  <a:ext uri="{0D108BD9-81ED-4DB2-BD59-A6C34878D82A}">
                    <a16:rowId xmlns="" xmlns:a16="http://schemas.microsoft.com/office/drawing/2014/main" val="2058872757"/>
                  </a:ext>
                </a:extLst>
              </a:tr>
              <a:tr h="16338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340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-0,008459296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 dirty="0">
                          <a:effectLst/>
                        </a:rPr>
                        <a:t>-0,008377319</a:t>
                      </a:r>
                      <a:endParaRPr lang="pl-PL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extLst>
                  <a:ext uri="{0D108BD9-81ED-4DB2-BD59-A6C34878D82A}">
                    <a16:rowId xmlns="" xmlns:a16="http://schemas.microsoft.com/office/drawing/2014/main" val="3098744585"/>
                  </a:ext>
                </a:extLst>
              </a:tr>
              <a:tr h="16338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360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>
                          <a:effectLst/>
                        </a:rPr>
                        <a:t>0,00075734</a:t>
                      </a:r>
                      <a:endParaRPr lang="pl-PL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00" dirty="0">
                          <a:effectLst/>
                        </a:rPr>
                        <a:t>0,000904445</a:t>
                      </a:r>
                      <a:endParaRPr lang="pl-PL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22" marR="44422" marT="0" marB="0"/>
                </a:tc>
                <a:extLst>
                  <a:ext uri="{0D108BD9-81ED-4DB2-BD59-A6C34878D82A}">
                    <a16:rowId xmlns="" xmlns:a16="http://schemas.microsoft.com/office/drawing/2014/main" val="807802223"/>
                  </a:ext>
                </a:extLst>
              </a:tr>
            </a:tbl>
          </a:graphicData>
        </a:graphic>
      </p:graphicFrame>
      <p:graphicFrame>
        <p:nvGraphicFramePr>
          <p:cNvPr id="5" name="Chart 4"/>
          <p:cNvGraphicFramePr/>
          <p:nvPr>
            <p:extLst>
              <p:ext uri="{D42A27DB-BD31-4B8C-83A1-F6EECF244321}">
                <p14:modId xmlns="" xmlns:p14="http://schemas.microsoft.com/office/powerpoint/2010/main" val="4207226440"/>
              </p:ext>
            </p:extLst>
          </p:nvPr>
        </p:nvGraphicFramePr>
        <p:xfrm>
          <a:off x="3619499" y="2315934"/>
          <a:ext cx="7590065" cy="38651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itle 1"/>
          <p:cNvSpPr txBox="1">
            <a:spLocks/>
          </p:cNvSpPr>
          <p:nvPr/>
        </p:nvSpPr>
        <p:spPr>
          <a:xfrm>
            <a:off x="1219200" y="29422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4800" b="0" i="0" u="none" strike="noStrike" kern="1200" cap="none" spc="-5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Część 1</a:t>
            </a:r>
            <a:endParaRPr kumimoji="0" lang="pl-PL" sz="4800" b="0" i="0" u="none" strike="noStrike" kern="1200" cap="none" spc="-5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998882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934303"/>
            <a:ext cx="10058400" cy="1450757"/>
          </a:xfrm>
        </p:spPr>
        <p:txBody>
          <a:bodyPr>
            <a:normAutofit/>
          </a:bodyPr>
          <a:lstStyle/>
          <a:p>
            <a:pPr lvl="0"/>
            <a:r>
              <a:rPr lang="pl-PL" sz="2000" dirty="0" smtClean="0">
                <a:latin typeface="+mn-lt"/>
              </a:rPr>
              <a:t>3. Zmiana </a:t>
            </a:r>
            <a:r>
              <a:rPr lang="pl-PL" sz="2000" dirty="0">
                <a:latin typeface="+mn-lt"/>
              </a:rPr>
              <a:t>materiału rotora na 1117 Steel , następnie powtarzamy obliczenia z pkt. 2 dla odpowiednio </a:t>
            </a:r>
            <a:r>
              <a:rPr lang="pl-PL" sz="2000" dirty="0" smtClean="0">
                <a:latin typeface="+mn-lt"/>
              </a:rPr>
              <a:t>     tych  </a:t>
            </a:r>
            <a:r>
              <a:rPr lang="pl-PL" sz="2000" dirty="0">
                <a:latin typeface="+mn-lt"/>
              </a:rPr>
              <a:t>samych prądów</a:t>
            </a:r>
            <a:r>
              <a:rPr lang="pl-PL" sz="2000" dirty="0" smtClean="0">
                <a:latin typeface="+mn-lt"/>
              </a:rPr>
              <a:t>.</a:t>
            </a:r>
            <a:endParaRPr lang="pl-PL" sz="2000" dirty="0">
              <a:latin typeface="+mn-lt"/>
            </a:endParaR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1992141882"/>
              </p:ext>
            </p:extLst>
          </p:nvPr>
        </p:nvGraphicFramePr>
        <p:xfrm>
          <a:off x="1390106" y="2380703"/>
          <a:ext cx="2686049" cy="362663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38019">
                  <a:extLst>
                    <a:ext uri="{9D8B030D-6E8A-4147-A177-3AD203B41FA5}">
                      <a16:colId xmlns="" xmlns:a16="http://schemas.microsoft.com/office/drawing/2014/main" val="2815690094"/>
                    </a:ext>
                  </a:extLst>
                </a:gridCol>
                <a:gridCol w="1116069">
                  <a:extLst>
                    <a:ext uri="{9D8B030D-6E8A-4147-A177-3AD203B41FA5}">
                      <a16:colId xmlns="" xmlns:a16="http://schemas.microsoft.com/office/drawing/2014/main" val="3079212746"/>
                    </a:ext>
                  </a:extLst>
                </a:gridCol>
                <a:gridCol w="831961">
                  <a:extLst>
                    <a:ext uri="{9D8B030D-6E8A-4147-A177-3AD203B41FA5}">
                      <a16:colId xmlns="" xmlns:a16="http://schemas.microsoft.com/office/drawing/2014/main" val="427915541"/>
                    </a:ext>
                  </a:extLst>
                </a:gridCol>
              </a:tblGrid>
              <a:tr h="4945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 dirty="0" err="1" smtClean="0">
                          <a:effectLst/>
                        </a:rPr>
                        <a:t>Angle</a:t>
                      </a:r>
                      <a:r>
                        <a:rPr lang="pl-PL" sz="1000" dirty="0" smtClean="0">
                          <a:effectLst/>
                        </a:rPr>
                        <a:t>[</a:t>
                      </a:r>
                      <a:r>
                        <a:rPr lang="pl-PL" sz="1000" dirty="0" err="1" smtClean="0">
                          <a:effectLst/>
                        </a:rPr>
                        <a:t>deg</a:t>
                      </a:r>
                      <a:r>
                        <a:rPr lang="pl-PL" sz="1000" dirty="0" smtClean="0">
                          <a:effectLst/>
                        </a:rPr>
                        <a:t>]</a:t>
                      </a:r>
                      <a:endParaRPr lang="pl-P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 dirty="0">
                          <a:effectLst/>
                        </a:rPr>
                        <a:t>3 amp Torque[Nm] 1018 Steel</a:t>
                      </a:r>
                      <a:endParaRPr lang="pl-P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 dirty="0">
                          <a:effectLst/>
                        </a:rPr>
                        <a:t>3 amp Torque[Nm] 1117 Steel</a:t>
                      </a:r>
                      <a:endParaRPr lang="pl-P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="" xmlns:a16="http://schemas.microsoft.com/office/drawing/2014/main" val="559149170"/>
                  </a:ext>
                </a:extLst>
              </a:tr>
              <a:tr h="164847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0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0,000122881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0,00012563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="" xmlns:a16="http://schemas.microsoft.com/office/drawing/2014/main" val="1884472670"/>
                  </a:ext>
                </a:extLst>
              </a:tr>
              <a:tr h="164847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20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0,004784038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0,004796557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="" xmlns:a16="http://schemas.microsoft.com/office/drawing/2014/main" val="701091689"/>
                  </a:ext>
                </a:extLst>
              </a:tr>
              <a:tr h="164847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40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-0,003758969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-0,00377436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="" xmlns:a16="http://schemas.microsoft.com/office/drawing/2014/main" val="3878977512"/>
                  </a:ext>
                </a:extLst>
              </a:tr>
              <a:tr h="164847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60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-0,000830691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-0,000831146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="" xmlns:a16="http://schemas.microsoft.com/office/drawing/2014/main" val="337056512"/>
                  </a:ext>
                </a:extLst>
              </a:tr>
              <a:tr h="164847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80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0,00583465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0,005854138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="" xmlns:a16="http://schemas.microsoft.com/office/drawing/2014/main" val="2572217228"/>
                  </a:ext>
                </a:extLst>
              </a:tr>
              <a:tr h="164847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100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-0,008154238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-0,008184877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="" xmlns:a16="http://schemas.microsoft.com/office/drawing/2014/main" val="2574822239"/>
                  </a:ext>
                </a:extLst>
              </a:tr>
              <a:tr h="164847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120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-0,000136314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-0,000134921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="" xmlns:a16="http://schemas.microsoft.com/office/drawing/2014/main" val="1330979169"/>
                  </a:ext>
                </a:extLst>
              </a:tr>
              <a:tr h="164847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140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0,005296969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0,005313222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="" xmlns:a16="http://schemas.microsoft.com/office/drawing/2014/main" val="3328227618"/>
                  </a:ext>
                </a:extLst>
              </a:tr>
              <a:tr h="164847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160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-0,004525474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-0,004535888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="" xmlns:a16="http://schemas.microsoft.com/office/drawing/2014/main" val="1818433460"/>
                  </a:ext>
                </a:extLst>
              </a:tr>
              <a:tr h="164847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180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-0,001298149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-0,0013027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="" xmlns:a16="http://schemas.microsoft.com/office/drawing/2014/main" val="3448932135"/>
                  </a:ext>
                </a:extLst>
              </a:tr>
              <a:tr h="164847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200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0,00428761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0,004289101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="" xmlns:a16="http://schemas.microsoft.com/office/drawing/2014/main" val="3648453802"/>
                  </a:ext>
                </a:extLst>
              </a:tr>
              <a:tr h="164847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220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-0,002233646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-0,002236111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="" xmlns:a16="http://schemas.microsoft.com/office/drawing/2014/main" val="3286272714"/>
                  </a:ext>
                </a:extLst>
              </a:tr>
              <a:tr h="164847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240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0,004273279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0,004291823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="" xmlns:a16="http://schemas.microsoft.com/office/drawing/2014/main" val="2873960295"/>
                  </a:ext>
                </a:extLst>
              </a:tr>
              <a:tr h="164847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260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0,009205217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0,009240479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="" xmlns:a16="http://schemas.microsoft.com/office/drawing/2014/main" val="2294390021"/>
                  </a:ext>
                </a:extLst>
              </a:tr>
              <a:tr h="164847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280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-0,00290764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-0,002913239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="" xmlns:a16="http://schemas.microsoft.com/office/drawing/2014/main" val="191590429"/>
                  </a:ext>
                </a:extLst>
              </a:tr>
              <a:tr h="164847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300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0,001322011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0,001335075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="" xmlns:a16="http://schemas.microsoft.com/office/drawing/2014/main" val="1353251097"/>
                  </a:ext>
                </a:extLst>
              </a:tr>
              <a:tr h="164847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320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0,004992387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0,005005032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="" xmlns:a16="http://schemas.microsoft.com/office/drawing/2014/main" val="2584963952"/>
                  </a:ext>
                </a:extLst>
              </a:tr>
              <a:tr h="164847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340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-0,008459296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-0,008484827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="" xmlns:a16="http://schemas.microsoft.com/office/drawing/2014/main" val="447299518"/>
                  </a:ext>
                </a:extLst>
              </a:tr>
              <a:tr h="164847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360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>
                          <a:effectLst/>
                        </a:rPr>
                        <a:t>0,00075734</a:t>
                      </a:r>
                      <a:endParaRPr lang="pl-P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l-PL" sz="1000" dirty="0">
                          <a:effectLst/>
                        </a:rPr>
                        <a:t>0,000759375</a:t>
                      </a:r>
                      <a:endParaRPr lang="pl-P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="" xmlns:a16="http://schemas.microsoft.com/office/drawing/2014/main" val="1278828836"/>
                  </a:ext>
                </a:extLst>
              </a:tr>
            </a:tbl>
          </a:graphicData>
        </a:graphic>
      </p:graphicFrame>
      <p:graphicFrame>
        <p:nvGraphicFramePr>
          <p:cNvPr id="14" name="Chart 13"/>
          <p:cNvGraphicFramePr/>
          <p:nvPr>
            <p:extLst>
              <p:ext uri="{D42A27DB-BD31-4B8C-83A1-F6EECF244321}">
                <p14:modId xmlns="" xmlns:p14="http://schemas.microsoft.com/office/powerpoint/2010/main" val="419800740"/>
              </p:ext>
            </p:extLst>
          </p:nvPr>
        </p:nvGraphicFramePr>
        <p:xfrm>
          <a:off x="4173039" y="2329416"/>
          <a:ext cx="6858000" cy="3746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1219200" y="29422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4800" b="0" i="0" u="none" strike="noStrike" kern="1200" cap="none" spc="-5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Część 1</a:t>
            </a:r>
            <a:endParaRPr kumimoji="0" lang="pl-PL" sz="4800" b="0" i="0" u="none" strike="noStrike" kern="1200" cap="none" spc="-5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802869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Część 2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169434" cy="1028095"/>
          </a:xfrm>
        </p:spPr>
        <p:txBody>
          <a:bodyPr/>
          <a:lstStyle/>
          <a:p>
            <a:pPr lvl="0"/>
            <a:r>
              <a:rPr lang="pl-PL" sz="1800" dirty="0" smtClean="0"/>
              <a:t>1. Obrót </a:t>
            </a:r>
            <a:r>
              <a:rPr lang="pl-PL" sz="1800" dirty="0"/>
              <a:t>wirnika przy użyciu skryptu LUA </a:t>
            </a:r>
            <a:r>
              <a:rPr lang="pl-PL" sz="1800" dirty="0" smtClean="0"/>
              <a:t>co 10</a:t>
            </a:r>
            <a:r>
              <a:rPr lang="pl-PL" sz="1800" baseline="30000" dirty="0" smtClean="0"/>
              <a:t>o</a:t>
            </a:r>
          </a:p>
          <a:p>
            <a:pPr marL="544068" lvl="1" indent="-342900">
              <a:buNone/>
            </a:pPr>
            <a:r>
              <a:rPr lang="pl-PL" dirty="0" smtClean="0"/>
              <a:t>a) </a:t>
            </a:r>
            <a:r>
              <a:rPr lang="pl-PL" dirty="0" err="1" smtClean="0"/>
              <a:t>desnity</a:t>
            </a:r>
            <a:r>
              <a:rPr lang="pl-PL" dirty="0" smtClean="0"/>
              <a:t> </a:t>
            </a:r>
            <a:r>
              <a:rPr lang="pl-PL" dirty="0"/>
              <a:t>plot </a:t>
            </a:r>
            <a:r>
              <a:rPr lang="pl-PL" dirty="0" smtClean="0"/>
              <a:t>gęstości </a:t>
            </a:r>
            <a:r>
              <a:rPr lang="pl-PL" dirty="0"/>
              <a:t>strumienia magnetycznego </a:t>
            </a:r>
            <a:r>
              <a:rPr lang="pl-PL" dirty="0" smtClean="0"/>
              <a:t>przy natężeniu 3amp.</a:t>
            </a:r>
            <a:endParaRPr lang="pl-PL" dirty="0"/>
          </a:p>
          <a:p>
            <a:pPr lvl="1"/>
            <a:endParaRPr lang="pl-PL" sz="1600" dirty="0"/>
          </a:p>
          <a:p>
            <a:endParaRPr lang="pl-P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690" y="2735036"/>
            <a:ext cx="7458222" cy="296567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221817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9175" y="1817371"/>
            <a:ext cx="10169434" cy="419100"/>
          </a:xfrm>
        </p:spPr>
        <p:txBody>
          <a:bodyPr>
            <a:normAutofit/>
          </a:bodyPr>
          <a:lstStyle/>
          <a:p>
            <a:pPr marL="544068" lvl="1" indent="-342900">
              <a:buNone/>
            </a:pPr>
            <a:r>
              <a:rPr lang="pl-PL" dirty="0" smtClean="0"/>
              <a:t>b) </a:t>
            </a:r>
            <a:r>
              <a:rPr lang="pl-PL" dirty="0" err="1" smtClean="0"/>
              <a:t>density</a:t>
            </a:r>
            <a:r>
              <a:rPr lang="pl-PL" dirty="0" smtClean="0"/>
              <a:t> </a:t>
            </a:r>
            <a:r>
              <a:rPr lang="pl-PL" dirty="0"/>
              <a:t>plot </a:t>
            </a:r>
            <a:r>
              <a:rPr lang="pl-PL" dirty="0" smtClean="0"/>
              <a:t>gęstości </a:t>
            </a:r>
            <a:r>
              <a:rPr lang="pl-PL" dirty="0"/>
              <a:t>strumienia magnetycznego </a:t>
            </a:r>
            <a:r>
              <a:rPr lang="pl-PL" dirty="0" smtClean="0"/>
              <a:t>przy natężeniu 7amp.</a:t>
            </a:r>
            <a:endParaRPr lang="pl-PL" dirty="0"/>
          </a:p>
          <a:p>
            <a:pPr lvl="1"/>
            <a:endParaRPr lang="pl-PL" sz="2000" dirty="0"/>
          </a:p>
          <a:p>
            <a:endParaRPr lang="pl-PL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879" y="2307958"/>
            <a:ext cx="7658100" cy="3145168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l-PL" dirty="0" smtClean="0"/>
              <a:t>Część 2</a:t>
            </a:r>
            <a:endParaRPr lang="pl-PL" dirty="0"/>
          </a:p>
        </p:txBody>
      </p:sp>
    </p:spTree>
    <p:extLst>
      <p:ext uri="{BB962C8B-B14F-4D97-AF65-F5344CB8AC3E}">
        <p14:creationId xmlns="" xmlns:p14="http://schemas.microsoft.com/office/powerpoint/2010/main" val="3277455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8239" y="743803"/>
            <a:ext cx="10437495" cy="1450757"/>
          </a:xfrm>
        </p:spPr>
        <p:txBody>
          <a:bodyPr>
            <a:normAutofit/>
          </a:bodyPr>
          <a:lstStyle/>
          <a:p>
            <a:r>
              <a:rPr lang="pl-PL" sz="2000" dirty="0">
                <a:latin typeface="+mn-lt"/>
              </a:rPr>
              <a:t>Dla każdego z położeń, począwszy od położenia startowego, obliczyliśmy moment </a:t>
            </a:r>
            <a:r>
              <a:rPr lang="pl-PL" sz="2000" dirty="0" smtClean="0">
                <a:latin typeface="+mn-lt"/>
              </a:rPr>
              <a:t>siły.</a:t>
            </a:r>
            <a:endParaRPr lang="pl-PL" sz="2000" dirty="0">
              <a:latin typeface="+mn-lt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783831184"/>
              </p:ext>
            </p:extLst>
          </p:nvPr>
        </p:nvGraphicFramePr>
        <p:xfrm>
          <a:off x="1762124" y="2305049"/>
          <a:ext cx="3970415" cy="39068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62001">
                  <a:extLst>
                    <a:ext uri="{9D8B030D-6E8A-4147-A177-3AD203B41FA5}">
                      <a16:colId xmlns="" xmlns:a16="http://schemas.microsoft.com/office/drawing/2014/main" val="3702518920"/>
                    </a:ext>
                  </a:extLst>
                </a:gridCol>
                <a:gridCol w="1422594">
                  <a:extLst>
                    <a:ext uri="{9D8B030D-6E8A-4147-A177-3AD203B41FA5}">
                      <a16:colId xmlns="" xmlns:a16="http://schemas.microsoft.com/office/drawing/2014/main" val="1293367664"/>
                    </a:ext>
                  </a:extLst>
                </a:gridCol>
                <a:gridCol w="1785820">
                  <a:extLst>
                    <a:ext uri="{9D8B030D-6E8A-4147-A177-3AD203B41FA5}">
                      <a16:colId xmlns="" xmlns:a16="http://schemas.microsoft.com/office/drawing/2014/main" val="103599165"/>
                    </a:ext>
                  </a:extLst>
                </a:gridCol>
              </a:tblGrid>
              <a:tr h="195342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 dirty="0">
                          <a:effectLst/>
                        </a:rPr>
                        <a:t>Angle[deg],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 dirty="0">
                          <a:effectLst/>
                        </a:rPr>
                        <a:t>3 amp Torque[Nm]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 dirty="0">
                          <a:effectLst/>
                        </a:rPr>
                        <a:t>7 amp Torque[Nm]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extLst>
                  <a:ext uri="{0D108BD9-81ED-4DB2-BD59-A6C34878D82A}">
                    <a16:rowId xmlns="" xmlns:a16="http://schemas.microsoft.com/office/drawing/2014/main" val="3756803413"/>
                  </a:ext>
                </a:extLst>
              </a:tr>
              <a:tr h="195342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0,000122881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0,000302089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extLst>
                  <a:ext uri="{0D108BD9-81ED-4DB2-BD59-A6C34878D82A}">
                    <a16:rowId xmlns="" xmlns:a16="http://schemas.microsoft.com/office/drawing/2014/main" val="3312915265"/>
                  </a:ext>
                </a:extLst>
              </a:tr>
              <a:tr h="195342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10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-0,004695774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-0,004697692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extLst>
                  <a:ext uri="{0D108BD9-81ED-4DB2-BD59-A6C34878D82A}">
                    <a16:rowId xmlns="" xmlns:a16="http://schemas.microsoft.com/office/drawing/2014/main" val="1009308087"/>
                  </a:ext>
                </a:extLst>
              </a:tr>
              <a:tr h="195342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20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0,004514237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0,004493447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extLst>
                  <a:ext uri="{0D108BD9-81ED-4DB2-BD59-A6C34878D82A}">
                    <a16:rowId xmlns="" xmlns:a16="http://schemas.microsoft.com/office/drawing/2014/main" val="199671413"/>
                  </a:ext>
                </a:extLst>
              </a:tr>
              <a:tr h="195342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30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0,000471065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0,000410106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extLst>
                  <a:ext uri="{0D108BD9-81ED-4DB2-BD59-A6C34878D82A}">
                    <a16:rowId xmlns="" xmlns:a16="http://schemas.microsoft.com/office/drawing/2014/main" val="59945661"/>
                  </a:ext>
                </a:extLst>
              </a:tr>
              <a:tr h="195342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40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-0,003759825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-0,003834109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extLst>
                  <a:ext uri="{0D108BD9-81ED-4DB2-BD59-A6C34878D82A}">
                    <a16:rowId xmlns="" xmlns:a16="http://schemas.microsoft.com/office/drawing/2014/main" val="720673629"/>
                  </a:ext>
                </a:extLst>
              </a:tr>
              <a:tr h="195342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50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-0,00017377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-0,000277007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extLst>
                  <a:ext uri="{0D108BD9-81ED-4DB2-BD59-A6C34878D82A}">
                    <a16:rowId xmlns="" xmlns:a16="http://schemas.microsoft.com/office/drawing/2014/main" val="4289592556"/>
                  </a:ext>
                </a:extLst>
              </a:tr>
              <a:tr h="195342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60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-0,000907177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-0,000882015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extLst>
                  <a:ext uri="{0D108BD9-81ED-4DB2-BD59-A6C34878D82A}">
                    <a16:rowId xmlns="" xmlns:a16="http://schemas.microsoft.com/office/drawing/2014/main" val="1160775501"/>
                  </a:ext>
                </a:extLst>
              </a:tr>
              <a:tr h="195342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70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-0,004385095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-0,004339068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extLst>
                  <a:ext uri="{0D108BD9-81ED-4DB2-BD59-A6C34878D82A}">
                    <a16:rowId xmlns="" xmlns:a16="http://schemas.microsoft.com/office/drawing/2014/main" val="4136904921"/>
                  </a:ext>
                </a:extLst>
              </a:tr>
              <a:tr h="195342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80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0,005834814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0,005821241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extLst>
                  <a:ext uri="{0D108BD9-81ED-4DB2-BD59-A6C34878D82A}">
                    <a16:rowId xmlns="" xmlns:a16="http://schemas.microsoft.com/office/drawing/2014/main" val="2826556038"/>
                  </a:ext>
                </a:extLst>
              </a:tr>
              <a:tr h="195342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90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-0,000470936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-0,000371827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extLst>
                  <a:ext uri="{0D108BD9-81ED-4DB2-BD59-A6C34878D82A}">
                    <a16:rowId xmlns="" xmlns:a16="http://schemas.microsoft.com/office/drawing/2014/main" val="175312660"/>
                  </a:ext>
                </a:extLst>
              </a:tr>
              <a:tr h="195342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100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-0,008154735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-0,008167887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extLst>
                  <a:ext uri="{0D108BD9-81ED-4DB2-BD59-A6C34878D82A}">
                    <a16:rowId xmlns="" xmlns:a16="http://schemas.microsoft.com/office/drawing/2014/main" val="1645945900"/>
                  </a:ext>
                </a:extLst>
              </a:tr>
              <a:tr h="195342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110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0,003074367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0,003046681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extLst>
                  <a:ext uri="{0D108BD9-81ED-4DB2-BD59-A6C34878D82A}">
                    <a16:rowId xmlns="" xmlns:a16="http://schemas.microsoft.com/office/drawing/2014/main" val="2511180998"/>
                  </a:ext>
                </a:extLst>
              </a:tr>
              <a:tr h="195342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120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-0,000367907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-0,000364576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extLst>
                  <a:ext uri="{0D108BD9-81ED-4DB2-BD59-A6C34878D82A}">
                    <a16:rowId xmlns="" xmlns:a16="http://schemas.microsoft.com/office/drawing/2014/main" val="2610315886"/>
                  </a:ext>
                </a:extLst>
              </a:tr>
              <a:tr h="195342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130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-0,003347319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-0,003289546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extLst>
                  <a:ext uri="{0D108BD9-81ED-4DB2-BD59-A6C34878D82A}">
                    <a16:rowId xmlns="" xmlns:a16="http://schemas.microsoft.com/office/drawing/2014/main" val="896433989"/>
                  </a:ext>
                </a:extLst>
              </a:tr>
              <a:tr h="195342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140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0,00433999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0,004319693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extLst>
                  <a:ext uri="{0D108BD9-81ED-4DB2-BD59-A6C34878D82A}">
                    <a16:rowId xmlns="" xmlns:a16="http://schemas.microsoft.com/office/drawing/2014/main" val="141951534"/>
                  </a:ext>
                </a:extLst>
              </a:tr>
              <a:tr h="195342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150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-0,001361693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-0,00143327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extLst>
                  <a:ext uri="{0D108BD9-81ED-4DB2-BD59-A6C34878D82A}">
                    <a16:rowId xmlns="" xmlns:a16="http://schemas.microsoft.com/office/drawing/2014/main" val="3754107905"/>
                  </a:ext>
                </a:extLst>
              </a:tr>
              <a:tr h="195342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160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-0,004628824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-0,004622631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extLst>
                  <a:ext uri="{0D108BD9-81ED-4DB2-BD59-A6C34878D82A}">
                    <a16:rowId xmlns="" xmlns:a16="http://schemas.microsoft.com/office/drawing/2014/main" val="1538151497"/>
                  </a:ext>
                </a:extLst>
              </a:tr>
              <a:tr h="195342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170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0,005047289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0,005007624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extLst>
                  <a:ext uri="{0D108BD9-81ED-4DB2-BD59-A6C34878D82A}">
                    <a16:rowId xmlns="" xmlns:a16="http://schemas.microsoft.com/office/drawing/2014/main" val="1711763687"/>
                  </a:ext>
                </a:extLst>
              </a:tr>
              <a:tr h="195342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180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0,001206658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 dirty="0">
                          <a:effectLst/>
                        </a:rPr>
                        <a:t>0,001332781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5" marR="6705" marT="6705" marB="0" anchor="ctr"/>
                </a:tc>
                <a:extLst>
                  <a:ext uri="{0D108BD9-81ED-4DB2-BD59-A6C34878D82A}">
                    <a16:rowId xmlns="" xmlns:a16="http://schemas.microsoft.com/office/drawing/2014/main" val="3776098125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563917716"/>
              </p:ext>
            </p:extLst>
          </p:nvPr>
        </p:nvGraphicFramePr>
        <p:xfrm>
          <a:off x="5819775" y="2305050"/>
          <a:ext cx="4549155" cy="375206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57275">
                  <a:extLst>
                    <a:ext uri="{9D8B030D-6E8A-4147-A177-3AD203B41FA5}">
                      <a16:colId xmlns="" xmlns:a16="http://schemas.microsoft.com/office/drawing/2014/main" val="3437000249"/>
                    </a:ext>
                  </a:extLst>
                </a:gridCol>
                <a:gridCol w="1628775">
                  <a:extLst>
                    <a:ext uri="{9D8B030D-6E8A-4147-A177-3AD203B41FA5}">
                      <a16:colId xmlns="" xmlns:a16="http://schemas.microsoft.com/office/drawing/2014/main" val="1077954316"/>
                    </a:ext>
                  </a:extLst>
                </a:gridCol>
                <a:gridCol w="1863105">
                  <a:extLst>
                    <a:ext uri="{9D8B030D-6E8A-4147-A177-3AD203B41FA5}">
                      <a16:colId xmlns="" xmlns:a16="http://schemas.microsoft.com/office/drawing/2014/main" val="508567046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 dirty="0" smtClean="0">
                          <a:effectLst/>
                        </a:rPr>
                        <a:t>Angle[deg]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100" u="none" strike="noStrike" dirty="0" smtClean="0">
                          <a:effectLst/>
                        </a:rPr>
                        <a:t>3 amp Torque[Nm]</a:t>
                      </a:r>
                      <a:endParaRPr lang="pl-PL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100" u="none" strike="noStrike" dirty="0" smtClean="0">
                          <a:effectLst/>
                        </a:rPr>
                        <a:t>7 amp Torque[Nm]</a:t>
                      </a:r>
                      <a:endParaRPr lang="pl-PL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extLst>
                  <a:ext uri="{0D108BD9-81ED-4DB2-BD59-A6C34878D82A}">
                    <a16:rowId xmlns="" xmlns:a16="http://schemas.microsoft.com/office/drawing/2014/main" val="552903474"/>
                  </a:ext>
                </a:extLst>
              </a:tr>
              <a:tr h="195748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190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 dirty="0">
                          <a:effectLst/>
                        </a:rPr>
                        <a:t>-0,005894321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-0,00589969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extLst>
                  <a:ext uri="{0D108BD9-81ED-4DB2-BD59-A6C34878D82A}">
                    <a16:rowId xmlns="" xmlns:a16="http://schemas.microsoft.com/office/drawing/2014/main" val="1814952966"/>
                  </a:ext>
                </a:extLst>
              </a:tr>
              <a:tr h="195748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200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 dirty="0">
                          <a:effectLst/>
                        </a:rPr>
                        <a:t>0,004287464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0,004285478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extLst>
                  <a:ext uri="{0D108BD9-81ED-4DB2-BD59-A6C34878D82A}">
                    <a16:rowId xmlns="" xmlns:a16="http://schemas.microsoft.com/office/drawing/2014/main" val="2263727552"/>
                  </a:ext>
                </a:extLst>
              </a:tr>
              <a:tr h="195748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210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 dirty="0">
                          <a:effectLst/>
                        </a:rPr>
                        <a:t>0,000195103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0,000262767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extLst>
                  <a:ext uri="{0D108BD9-81ED-4DB2-BD59-A6C34878D82A}">
                    <a16:rowId xmlns="" xmlns:a16="http://schemas.microsoft.com/office/drawing/2014/main" val="2463841966"/>
                  </a:ext>
                </a:extLst>
              </a:tr>
              <a:tr h="195748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220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 dirty="0">
                          <a:effectLst/>
                        </a:rPr>
                        <a:t>-0,002281287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 dirty="0">
                          <a:effectLst/>
                        </a:rPr>
                        <a:t>-0,002350038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extLst>
                  <a:ext uri="{0D108BD9-81ED-4DB2-BD59-A6C34878D82A}">
                    <a16:rowId xmlns="" xmlns:a16="http://schemas.microsoft.com/office/drawing/2014/main" val="387255439"/>
                  </a:ext>
                </a:extLst>
              </a:tr>
              <a:tr h="195748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230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0,000130337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 dirty="0">
                          <a:effectLst/>
                        </a:rPr>
                        <a:t>0,000160825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extLst>
                  <a:ext uri="{0D108BD9-81ED-4DB2-BD59-A6C34878D82A}">
                    <a16:rowId xmlns="" xmlns:a16="http://schemas.microsoft.com/office/drawing/2014/main" val="3029834270"/>
                  </a:ext>
                </a:extLst>
              </a:tr>
              <a:tr h="195748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240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0,002318105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 dirty="0">
                          <a:effectLst/>
                        </a:rPr>
                        <a:t>0,00231621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extLst>
                  <a:ext uri="{0D108BD9-81ED-4DB2-BD59-A6C34878D82A}">
                    <a16:rowId xmlns="" xmlns:a16="http://schemas.microsoft.com/office/drawing/2014/main" val="1785886958"/>
                  </a:ext>
                </a:extLst>
              </a:tr>
              <a:tr h="195748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250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-0,004893724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 dirty="0">
                          <a:effectLst/>
                        </a:rPr>
                        <a:t>-0,00498138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extLst>
                  <a:ext uri="{0D108BD9-81ED-4DB2-BD59-A6C34878D82A}">
                    <a16:rowId xmlns="" xmlns:a16="http://schemas.microsoft.com/office/drawing/2014/main" val="3698864445"/>
                  </a:ext>
                </a:extLst>
              </a:tr>
              <a:tr h="195748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260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0,007914996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 dirty="0">
                          <a:effectLst/>
                        </a:rPr>
                        <a:t>0,007908926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extLst>
                  <a:ext uri="{0D108BD9-81ED-4DB2-BD59-A6C34878D82A}">
                    <a16:rowId xmlns="" xmlns:a16="http://schemas.microsoft.com/office/drawing/2014/main" val="2624945002"/>
                  </a:ext>
                </a:extLst>
              </a:tr>
              <a:tr h="195748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270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0,000717265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 dirty="0">
                          <a:effectLst/>
                        </a:rPr>
                        <a:t>0,000682854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extLst>
                  <a:ext uri="{0D108BD9-81ED-4DB2-BD59-A6C34878D82A}">
                    <a16:rowId xmlns="" xmlns:a16="http://schemas.microsoft.com/office/drawing/2014/main" val="2422090145"/>
                  </a:ext>
                </a:extLst>
              </a:tr>
              <a:tr h="195748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280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-0,00309662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 dirty="0">
                          <a:effectLst/>
                        </a:rPr>
                        <a:t>-0,003111592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extLst>
                  <a:ext uri="{0D108BD9-81ED-4DB2-BD59-A6C34878D82A}">
                    <a16:rowId xmlns="" xmlns:a16="http://schemas.microsoft.com/office/drawing/2014/main" val="334246989"/>
                  </a:ext>
                </a:extLst>
              </a:tr>
              <a:tr h="195748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290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0,005240719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 dirty="0">
                          <a:effectLst/>
                        </a:rPr>
                        <a:t>0,005207038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extLst>
                  <a:ext uri="{0D108BD9-81ED-4DB2-BD59-A6C34878D82A}">
                    <a16:rowId xmlns="" xmlns:a16="http://schemas.microsoft.com/office/drawing/2014/main" val="285719787"/>
                  </a:ext>
                </a:extLst>
              </a:tr>
              <a:tr h="195748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300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0,00041923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0,000483628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extLst>
                  <a:ext uri="{0D108BD9-81ED-4DB2-BD59-A6C34878D82A}">
                    <a16:rowId xmlns="" xmlns:a16="http://schemas.microsoft.com/office/drawing/2014/main" val="3596508273"/>
                  </a:ext>
                </a:extLst>
              </a:tr>
              <a:tr h="195748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310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-0,005520675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-0,005528377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extLst>
                  <a:ext uri="{0D108BD9-81ED-4DB2-BD59-A6C34878D82A}">
                    <a16:rowId xmlns="" xmlns:a16="http://schemas.microsoft.com/office/drawing/2014/main" val="732459923"/>
                  </a:ext>
                </a:extLst>
              </a:tr>
              <a:tr h="195748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320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0,003325071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0,003376109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extLst>
                  <a:ext uri="{0D108BD9-81ED-4DB2-BD59-A6C34878D82A}">
                    <a16:rowId xmlns="" xmlns:a16="http://schemas.microsoft.com/office/drawing/2014/main" val="1682983549"/>
                  </a:ext>
                </a:extLst>
              </a:tr>
              <a:tr h="195748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330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-0,001205593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-0,001197047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extLst>
                  <a:ext uri="{0D108BD9-81ED-4DB2-BD59-A6C34878D82A}">
                    <a16:rowId xmlns="" xmlns:a16="http://schemas.microsoft.com/office/drawing/2014/main" val="189273243"/>
                  </a:ext>
                </a:extLst>
              </a:tr>
              <a:tr h="195748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340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-0,00845932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-0,008377178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extLst>
                  <a:ext uri="{0D108BD9-81ED-4DB2-BD59-A6C34878D82A}">
                    <a16:rowId xmlns="" xmlns:a16="http://schemas.microsoft.com/office/drawing/2014/main" val="3150493376"/>
                  </a:ext>
                </a:extLst>
              </a:tr>
              <a:tr h="195748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350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0,005363538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0,005349592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extLst>
                  <a:ext uri="{0D108BD9-81ED-4DB2-BD59-A6C34878D82A}">
                    <a16:rowId xmlns="" xmlns:a16="http://schemas.microsoft.com/office/drawing/2014/main" val="2755944505"/>
                  </a:ext>
                </a:extLst>
              </a:tr>
              <a:tr h="195748"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360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>
                          <a:effectLst/>
                        </a:rPr>
                        <a:t>-0,002783076</a:t>
                      </a:r>
                      <a:endParaRPr lang="pl-PL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100" u="none" strike="noStrike" dirty="0">
                          <a:effectLst/>
                        </a:rPr>
                        <a:t>-0,002600092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449" marR="7449" marT="7449" marB="0" anchor="ctr"/>
                </a:tc>
                <a:extLst>
                  <a:ext uri="{0D108BD9-81ED-4DB2-BD59-A6C34878D82A}">
                    <a16:rowId xmlns="" xmlns:a16="http://schemas.microsoft.com/office/drawing/2014/main" val="3515162291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4800" b="0" i="0" u="none" strike="noStrike" kern="1200" cap="none" spc="-5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Część 2</a:t>
            </a:r>
            <a:endParaRPr kumimoji="0" lang="pl-PL" sz="4800" b="0" i="0" u="none" strike="noStrike" kern="1200" cap="none" spc="-5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849057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3960" y="1760009"/>
            <a:ext cx="10058400" cy="4023360"/>
          </a:xfrm>
        </p:spPr>
        <p:txBody>
          <a:bodyPr>
            <a:normAutofit/>
          </a:bodyPr>
          <a:lstStyle/>
          <a:p>
            <a:pPr marL="457200" indent="-457200">
              <a:buNone/>
            </a:pPr>
            <a:r>
              <a:rPr lang="pl-PL" dirty="0"/>
              <a:t>W</a:t>
            </a:r>
            <a:r>
              <a:rPr lang="pl-PL" dirty="0" smtClean="0"/>
              <a:t>ykres </a:t>
            </a:r>
            <a:r>
              <a:rPr lang="pl-PL" dirty="0"/>
              <a:t>zależności momentu siły od kąta </a:t>
            </a:r>
            <a:r>
              <a:rPr lang="pl-PL" dirty="0" smtClean="0"/>
              <a:t>obrotu wirnika.</a:t>
            </a:r>
            <a:endParaRPr lang="pl-PL" dirty="0"/>
          </a:p>
        </p:txBody>
      </p:sp>
      <p:graphicFrame>
        <p:nvGraphicFramePr>
          <p:cNvPr id="6" name="Wykres 5"/>
          <p:cNvGraphicFramePr>
            <a:graphicFrameLocks/>
          </p:cNvGraphicFramePr>
          <p:nvPr/>
        </p:nvGraphicFramePr>
        <p:xfrm>
          <a:off x="906780" y="1897380"/>
          <a:ext cx="10378440" cy="43523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itle 1"/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4800" b="0" i="0" u="none" strike="noStrike" kern="1200" cap="none" spc="-5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Część 2</a:t>
            </a:r>
            <a:endParaRPr kumimoji="0" lang="pl-PL" sz="4800" b="0" i="0" u="none" strike="noStrike" kern="1200" cap="none" spc="-5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922459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164</TotalTime>
  <Words>641</Words>
  <Application>Microsoft Office PowerPoint</Application>
  <PresentationFormat>Niestandardowy</PresentationFormat>
  <Paragraphs>291</Paragraphs>
  <Slides>15</Slides>
  <Notes>0</Notes>
  <HiddenSlides>0</HiddenSlides>
  <MMClips>0</MMClip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15</vt:i4>
      </vt:variant>
    </vt:vector>
  </HeadingPairs>
  <TitlesOfParts>
    <vt:vector size="16" baseType="lpstr">
      <vt:lpstr>Retrospect</vt:lpstr>
      <vt:lpstr>Metody Numeryczne w Inżynierii  Projekt 16</vt:lpstr>
      <vt:lpstr>Wstęp</vt:lpstr>
      <vt:lpstr>Część 1</vt:lpstr>
      <vt:lpstr>2. Analiza zależności momentu siły od kąta obrotu wirnika dla 2 różnych natężeń prądów w uzwojeniach.</vt:lpstr>
      <vt:lpstr>3. Zmiana materiału rotora na 1117 Steel , następnie powtarzamy obliczenia z pkt. 2 dla odpowiednio      tych  samych prądów.</vt:lpstr>
      <vt:lpstr>Część 2</vt:lpstr>
      <vt:lpstr>Część 2</vt:lpstr>
      <vt:lpstr>Dla każdego z położeń, począwszy od położenia startowego, obliczyliśmy moment siły.</vt:lpstr>
      <vt:lpstr>Slajd 9</vt:lpstr>
      <vt:lpstr>Część 3</vt:lpstr>
      <vt:lpstr>Część 3</vt:lpstr>
      <vt:lpstr>Część 3</vt:lpstr>
      <vt:lpstr>Część 3</vt:lpstr>
      <vt:lpstr>Podsumowanie</vt:lpstr>
      <vt:lpstr>Koniec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Metody Numeryczne w Inżynierii  dr Łukasz Pietrzak Projekt 16</dc:title>
  <dc:creator>Bodzio</dc:creator>
  <cp:lastModifiedBy>Dawid Liwocha</cp:lastModifiedBy>
  <cp:revision>48</cp:revision>
  <dcterms:created xsi:type="dcterms:W3CDTF">2018-01-09T15:17:54Z</dcterms:created>
  <dcterms:modified xsi:type="dcterms:W3CDTF">2018-01-09T18:19:48Z</dcterms:modified>
</cp:coreProperties>
</file>

<file path=docProps/thumbnail.jpeg>
</file>